
<file path=[Content_Types].xml><?xml version="1.0" encoding="utf-8"?>
<Types xmlns="http://schemas.openxmlformats.org/package/2006/content-types">
  <Default Extension="xml" ContentType="application/xml"/>
  <Default Extension="jpeg" ContentType="image/jpeg"/>
  <Default Extension="jpg" ContentType="image/jpeg"/>
  <Default Extension="tiff" ContentType="image/tiff"/>
  <Default Extension="rels" ContentType="application/vnd.openxmlformats-package.relationships+xml"/>
  <Default Extension="gif" ContentType="image/gif"/>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59" r:id="rId1"/>
  </p:sldMasterIdLst>
  <p:notesMasterIdLst>
    <p:notesMasterId r:id="rId24"/>
  </p:notesMasterIdLst>
  <p:sldIdLst>
    <p:sldId id="256" r:id="rId2"/>
    <p:sldId id="257" r:id="rId3"/>
    <p:sldId id="258" r:id="rId4"/>
    <p:sldId id="259" r:id="rId5"/>
    <p:sldId id="260" r:id="rId6"/>
    <p:sldId id="261" r:id="rId7"/>
    <p:sldId id="262" r:id="rId8"/>
    <p:sldId id="263" r:id="rId9"/>
    <p:sldId id="264" r:id="rId10"/>
    <p:sldId id="265" r:id="rId11"/>
    <p:sldId id="266" r:id="rId12"/>
    <p:sldId id="313" r:id="rId13"/>
    <p:sldId id="310" r:id="rId14"/>
    <p:sldId id="309" r:id="rId15"/>
    <p:sldId id="279" r:id="rId16"/>
    <p:sldId id="315" r:id="rId17"/>
    <p:sldId id="317" r:id="rId18"/>
    <p:sldId id="318" r:id="rId19"/>
    <p:sldId id="319" r:id="rId20"/>
    <p:sldId id="308" r:id="rId21"/>
    <p:sldId id="306" r:id="rId22"/>
    <p:sldId id="307" r:id="rId23"/>
  </p:sldIdLst>
  <p:sldSz cx="9144000" cy="6858000" type="screen4x3"/>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7E7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23CEED1-CAD5-47E1-8ABC-08F85E63B96B}">
  <a:tblStyle styleId="{623CEED1-CAD5-47E1-8ABC-08F85E63B96B}" styleName="Table_0">
    <a:wholeTbl>
      <a:tcStyle>
        <a:tcBdr>
          <a:left>
            <a:ln w="9525" cap="flat" cmpd="sng">
              <a:solidFill>
                <a:srgbClr val="9E9E9E"/>
              </a:solidFill>
              <a:prstDash val="solid"/>
              <a:round/>
              <a:headEnd type="none" w="med" len="med"/>
              <a:tailEnd type="none" w="med" len="med"/>
            </a:ln>
          </a:left>
          <a:right>
            <a:ln w="9525" cap="flat" cmpd="sng">
              <a:solidFill>
                <a:srgbClr val="9E9E9E"/>
              </a:solidFill>
              <a:prstDash val="solid"/>
              <a:round/>
              <a:headEnd type="none" w="med" len="med"/>
              <a:tailEnd type="none" w="med" len="med"/>
            </a:ln>
          </a:right>
          <a:top>
            <a:ln w="9525" cap="flat" cmpd="sng">
              <a:solidFill>
                <a:srgbClr val="9E9E9E"/>
              </a:solidFill>
              <a:prstDash val="solid"/>
              <a:round/>
              <a:headEnd type="none" w="med" len="med"/>
              <a:tailEnd type="none" w="med" len="med"/>
            </a:ln>
          </a:top>
          <a:bottom>
            <a:ln w="9525" cap="flat" cmpd="sng">
              <a:solidFill>
                <a:srgbClr val="9E9E9E"/>
              </a:solidFill>
              <a:prstDash val="solid"/>
              <a:round/>
              <a:headEnd type="none" w="med" len="med"/>
              <a:tailEnd type="none" w="med" len="med"/>
            </a:ln>
          </a:bottom>
          <a:insideH>
            <a:ln w="9525" cap="flat" cmpd="sng">
              <a:solidFill>
                <a:srgbClr val="9E9E9E"/>
              </a:solidFill>
              <a:prstDash val="solid"/>
              <a:round/>
              <a:headEnd type="none" w="med" len="med"/>
              <a:tailEnd type="none" w="med" len="med"/>
            </a:ln>
          </a:insideH>
          <a:insideV>
            <a:ln w="9525" cap="flat" cmpd="sng">
              <a:solidFill>
                <a:srgbClr val="9E9E9E"/>
              </a:solidFill>
              <a:prstDash val="solid"/>
              <a:round/>
              <a:headEnd type="none" w="med" len="med"/>
              <a:tailEnd type="none" w="med" len="med"/>
            </a:ln>
          </a:insideV>
        </a:tcBdr>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9898"/>
    <p:restoredTop sz="94643"/>
  </p:normalViewPr>
  <p:slideViewPr>
    <p:cSldViewPr snapToGrid="0" snapToObjects="1">
      <p:cViewPr>
        <p:scale>
          <a:sx n="120" d="100"/>
          <a:sy n="120" d="100"/>
        </p:scale>
        <p:origin x="360" y="144"/>
      </p:cViewPr>
      <p:guideLst>
        <p:guide orient="horz" pos="2160"/>
        <p:guide pos="2880"/>
      </p:guideLst>
    </p:cSldViewPr>
  </p:slideViewPr>
  <p:outlineViewPr>
    <p:cViewPr>
      <p:scale>
        <a:sx n="33" d="100"/>
        <a:sy n="33" d="100"/>
      </p:scale>
      <p:origin x="0" y="-5608"/>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notesMaster" Target="notesMasters/notesMaster1.xml"/><Relationship Id="rId25" Type="http://schemas.openxmlformats.org/officeDocument/2006/relationships/presProps" Target="presProps.xml"/><Relationship Id="rId26" Type="http://schemas.openxmlformats.org/officeDocument/2006/relationships/viewProps" Target="viewProps.xml"/><Relationship Id="rId27" Type="http://schemas.openxmlformats.org/officeDocument/2006/relationships/theme" Target="theme/theme1.xml"/><Relationship Id="rId28"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charts/_rels/chart1.xml.rels><?xml version="1.0" encoding="UTF-8" standalone="yes"?>
<Relationships xmlns="http://schemas.openxmlformats.org/package/2006/relationships"><Relationship Id="rId1" Type="http://schemas.microsoft.com/office/2011/relationships/chartStyle" Target="style1.xml"/><Relationship Id="rId2" Type="http://schemas.microsoft.com/office/2011/relationships/chartColorStyle" Target="colors1.xml"/><Relationship Id="rId3" Type="http://schemas.openxmlformats.org/officeDocument/2006/relationships/oleObject" Target="file:///\\localhost\Users\mages\Vario%20Drive\Vario%20Shared%20Folder\3%20Vario%20Global%20Capital%20Limited%20UK\6%20Marketing\US_Yield_vs_Solvency.xlsx" TargetMode="External"/></Relationships>
</file>

<file path=ppt/charts/chart1.xml><?xml version="1.0" encoding="utf-8"?>
<c:chartSpace xmlns:c="http://schemas.openxmlformats.org/drawingml/2006/chart" xmlns:a="http://schemas.openxmlformats.org/drawingml/2006/main" xmlns:r="http://schemas.openxmlformats.org/officeDocument/2006/relationships">
  <c:date1904 val="0"/>
  <c:lang val="en-GB"/>
  <c:roundedCorners val="0"/>
  <mc:AlternateContent xmlns:mc="http://schemas.openxmlformats.org/markup-compatibility/2006">
    <mc:Choice xmlns:c14="http://schemas.microsoft.com/office/drawing/2007/8/2/chart" Requires="c14">
      <c14:style val="102"/>
    </mc:Choice>
    <mc:Fallback>
      <c:style val="2"/>
    </mc:Fallback>
  </mc:AlternateContent>
  <c:chart>
    <c:autoTitleDeleted val="0"/>
    <c:plotArea>
      <c:layout/>
      <c:barChart>
        <c:barDir val="col"/>
        <c:grouping val="clustered"/>
        <c:varyColors val="0"/>
        <c:ser>
          <c:idx val="0"/>
          <c:order val="0"/>
          <c:tx>
            <c:strRef>
              <c:f>Sheet1!$B$1</c:f>
              <c:strCache>
                <c:ptCount val="1"/>
                <c:pt idx="0">
                  <c:v>US 5 year treasury bonds*</c:v>
                </c:pt>
              </c:strCache>
            </c:strRef>
          </c:tx>
          <c:spPr>
            <a:solidFill>
              <a:srgbClr val="00B0F0"/>
            </a:solidFill>
            <a:ln>
              <a:noFill/>
            </a:ln>
            <a:effectLst/>
          </c:spPr>
          <c:invertIfNegative val="0"/>
          <c:cat>
            <c:numRef>
              <c:f>Sheet1!$A$2:$A$18</c:f>
              <c:numCache>
                <c:formatCode>General</c:formatCode>
                <c:ptCount val="17"/>
                <c:pt idx="0">
                  <c:v>1999.0</c:v>
                </c:pt>
                <c:pt idx="1">
                  <c:v>2000.0</c:v>
                </c:pt>
                <c:pt idx="2">
                  <c:v>2001.0</c:v>
                </c:pt>
                <c:pt idx="3">
                  <c:v>2002.0</c:v>
                </c:pt>
                <c:pt idx="4">
                  <c:v>2003.0</c:v>
                </c:pt>
                <c:pt idx="5">
                  <c:v>2004.0</c:v>
                </c:pt>
                <c:pt idx="6">
                  <c:v>2005.0</c:v>
                </c:pt>
                <c:pt idx="7">
                  <c:v>2006.0</c:v>
                </c:pt>
                <c:pt idx="8">
                  <c:v>2007.0</c:v>
                </c:pt>
                <c:pt idx="9">
                  <c:v>2008.0</c:v>
                </c:pt>
                <c:pt idx="10">
                  <c:v>2009.0</c:v>
                </c:pt>
                <c:pt idx="11">
                  <c:v>2010.0</c:v>
                </c:pt>
                <c:pt idx="12">
                  <c:v>2011.0</c:v>
                </c:pt>
                <c:pt idx="13">
                  <c:v>2012.0</c:v>
                </c:pt>
                <c:pt idx="14">
                  <c:v>2013.0</c:v>
                </c:pt>
                <c:pt idx="15">
                  <c:v>2014.0</c:v>
                </c:pt>
                <c:pt idx="16">
                  <c:v>2015.0</c:v>
                </c:pt>
              </c:numCache>
            </c:numRef>
          </c:cat>
          <c:val>
            <c:numRef>
              <c:f>Sheet1!$B$2:$B$18</c:f>
              <c:numCache>
                <c:formatCode>0%</c:formatCode>
                <c:ptCount val="17"/>
                <c:pt idx="0">
                  <c:v>0.0555</c:v>
                </c:pt>
                <c:pt idx="1">
                  <c:v>0.0616</c:v>
                </c:pt>
                <c:pt idx="2">
                  <c:v>0.0456</c:v>
                </c:pt>
                <c:pt idx="3">
                  <c:v>0.0382</c:v>
                </c:pt>
                <c:pt idx="4">
                  <c:v>0.0297</c:v>
                </c:pt>
                <c:pt idx="5">
                  <c:v>0.0343</c:v>
                </c:pt>
                <c:pt idx="6">
                  <c:v>0.0405</c:v>
                </c:pt>
                <c:pt idx="7">
                  <c:v>0.0475</c:v>
                </c:pt>
                <c:pt idx="8">
                  <c:v>0.0443</c:v>
                </c:pt>
                <c:pt idx="9">
                  <c:v>0.028</c:v>
                </c:pt>
                <c:pt idx="10">
                  <c:v>0.022</c:v>
                </c:pt>
                <c:pt idx="11">
                  <c:v>0.0193</c:v>
                </c:pt>
                <c:pt idx="12">
                  <c:v>0.0152</c:v>
                </c:pt>
                <c:pt idx="13">
                  <c:v>0.0076</c:v>
                </c:pt>
                <c:pt idx="14">
                  <c:v>0.0117</c:v>
                </c:pt>
                <c:pt idx="15">
                  <c:v>0.0164</c:v>
                </c:pt>
                <c:pt idx="16">
                  <c:v>0.0153</c:v>
                </c:pt>
              </c:numCache>
            </c:numRef>
          </c:val>
        </c:ser>
        <c:dLbls>
          <c:showLegendKey val="0"/>
          <c:showVal val="0"/>
          <c:showCatName val="0"/>
          <c:showSerName val="0"/>
          <c:showPercent val="0"/>
          <c:showBubbleSize val="0"/>
        </c:dLbls>
        <c:gapWidth val="150"/>
        <c:axId val="-1655743184"/>
        <c:axId val="-1655763088"/>
      </c:barChart>
      <c:lineChart>
        <c:grouping val="standard"/>
        <c:varyColors val="0"/>
        <c:ser>
          <c:idx val="1"/>
          <c:order val="1"/>
          <c:tx>
            <c:strRef>
              <c:f>Sheet1!$C$1</c:f>
              <c:strCache>
                <c:ptCount val="1"/>
                <c:pt idx="0">
                  <c:v>Non-life insurers' shareholders equity/premium ratio (2nd axis)†</c:v>
                </c:pt>
              </c:strCache>
            </c:strRef>
          </c:tx>
          <c:spPr>
            <a:ln w="28575" cap="rnd">
              <a:solidFill>
                <a:schemeClr val="accent2"/>
              </a:solidFill>
              <a:round/>
            </a:ln>
            <a:effectLst/>
          </c:spPr>
          <c:marker>
            <c:symbol val="none"/>
          </c:marker>
          <c:cat>
            <c:numRef>
              <c:f>Sheet1!$A$2:$A$18</c:f>
              <c:numCache>
                <c:formatCode>General</c:formatCode>
                <c:ptCount val="17"/>
                <c:pt idx="0">
                  <c:v>1999.0</c:v>
                </c:pt>
                <c:pt idx="1">
                  <c:v>2000.0</c:v>
                </c:pt>
                <c:pt idx="2">
                  <c:v>2001.0</c:v>
                </c:pt>
                <c:pt idx="3">
                  <c:v>2002.0</c:v>
                </c:pt>
                <c:pt idx="4">
                  <c:v>2003.0</c:v>
                </c:pt>
                <c:pt idx="5">
                  <c:v>2004.0</c:v>
                </c:pt>
                <c:pt idx="6">
                  <c:v>2005.0</c:v>
                </c:pt>
                <c:pt idx="7">
                  <c:v>2006.0</c:v>
                </c:pt>
                <c:pt idx="8">
                  <c:v>2007.0</c:v>
                </c:pt>
                <c:pt idx="9">
                  <c:v>2008.0</c:v>
                </c:pt>
                <c:pt idx="10">
                  <c:v>2009.0</c:v>
                </c:pt>
                <c:pt idx="11">
                  <c:v>2010.0</c:v>
                </c:pt>
                <c:pt idx="12">
                  <c:v>2011.0</c:v>
                </c:pt>
                <c:pt idx="13">
                  <c:v>2012.0</c:v>
                </c:pt>
                <c:pt idx="14">
                  <c:v>2013.0</c:v>
                </c:pt>
                <c:pt idx="15">
                  <c:v>2014.0</c:v>
                </c:pt>
                <c:pt idx="16">
                  <c:v>2015.0</c:v>
                </c:pt>
              </c:numCache>
            </c:numRef>
          </c:cat>
          <c:val>
            <c:numRef>
              <c:f>Sheet1!$C$2:$C$18</c:f>
              <c:numCache>
                <c:formatCode>0%</c:formatCode>
                <c:ptCount val="17"/>
                <c:pt idx="0">
                  <c:v>1.07</c:v>
                </c:pt>
                <c:pt idx="1">
                  <c:v>1.06</c:v>
                </c:pt>
                <c:pt idx="2">
                  <c:v>0.9</c:v>
                </c:pt>
                <c:pt idx="3">
                  <c:v>0.84</c:v>
                </c:pt>
                <c:pt idx="4">
                  <c:v>0.96</c:v>
                </c:pt>
                <c:pt idx="5">
                  <c:v>1.0</c:v>
                </c:pt>
                <c:pt idx="6">
                  <c:v>1.05</c:v>
                </c:pt>
                <c:pt idx="7">
                  <c:v>1.19</c:v>
                </c:pt>
                <c:pt idx="8">
                  <c:v>1.2</c:v>
                </c:pt>
                <c:pt idx="9">
                  <c:v>1.0</c:v>
                </c:pt>
                <c:pt idx="10">
                  <c:v>1.19</c:v>
                </c:pt>
                <c:pt idx="11">
                  <c:v>1.23</c:v>
                </c:pt>
                <c:pt idx="12">
                  <c:v>1.15</c:v>
                </c:pt>
                <c:pt idx="13">
                  <c:v>1.2</c:v>
                </c:pt>
                <c:pt idx="14">
                  <c:v>1.24</c:v>
                </c:pt>
                <c:pt idx="15">
                  <c:v>1.22</c:v>
                </c:pt>
                <c:pt idx="16">
                  <c:v>1.3</c:v>
                </c:pt>
              </c:numCache>
            </c:numRef>
          </c:val>
          <c:smooth val="0"/>
        </c:ser>
        <c:dLbls>
          <c:showLegendKey val="0"/>
          <c:showVal val="0"/>
          <c:showCatName val="0"/>
          <c:showSerName val="0"/>
          <c:showPercent val="0"/>
          <c:showBubbleSize val="0"/>
        </c:dLbls>
        <c:marker val="1"/>
        <c:smooth val="0"/>
        <c:axId val="-1655954352"/>
        <c:axId val="-1655855488"/>
      </c:lineChart>
      <c:catAx>
        <c:axId val="-16557431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bg2"/>
                </a:solidFill>
                <a:latin typeface="+mn-lt"/>
                <a:ea typeface="+mn-ea"/>
                <a:cs typeface="+mn-cs"/>
              </a:defRPr>
            </a:pPr>
            <a:endParaRPr lang="en-US"/>
          </a:p>
        </c:txPr>
        <c:crossAx val="-1655763088"/>
        <c:crosses val="autoZero"/>
        <c:auto val="1"/>
        <c:lblAlgn val="ctr"/>
        <c:lblOffset val="100"/>
        <c:tickLblSkip val="2"/>
        <c:tickMarkSkip val="2"/>
        <c:noMultiLvlLbl val="0"/>
      </c:catAx>
      <c:valAx>
        <c:axId val="-1655763088"/>
        <c:scaling>
          <c:orientation val="minMax"/>
        </c:scaling>
        <c:delete val="0"/>
        <c:axPos val="l"/>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solidFill>
                <a:latin typeface="+mn-lt"/>
                <a:ea typeface="+mn-ea"/>
                <a:cs typeface="+mn-cs"/>
              </a:defRPr>
            </a:pPr>
            <a:endParaRPr lang="en-US"/>
          </a:p>
        </c:txPr>
        <c:crossAx val="-1655743184"/>
        <c:crosses val="autoZero"/>
        <c:crossBetween val="between"/>
      </c:valAx>
      <c:valAx>
        <c:axId val="-1655855488"/>
        <c:scaling>
          <c:orientation val="minMax"/>
        </c:scaling>
        <c:delete val="0"/>
        <c:axPos val="r"/>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bg2"/>
                </a:solidFill>
                <a:latin typeface="+mn-lt"/>
                <a:ea typeface="+mn-ea"/>
                <a:cs typeface="+mn-cs"/>
              </a:defRPr>
            </a:pPr>
            <a:endParaRPr lang="en-US"/>
          </a:p>
        </c:txPr>
        <c:crossAx val="-1655954352"/>
        <c:crosses val="max"/>
        <c:crossBetween val="between"/>
      </c:valAx>
      <c:catAx>
        <c:axId val="-1655954352"/>
        <c:scaling>
          <c:orientation val="minMax"/>
        </c:scaling>
        <c:delete val="1"/>
        <c:axPos val="b"/>
        <c:numFmt formatCode="General" sourceLinked="1"/>
        <c:majorTickMark val="none"/>
        <c:minorTickMark val="none"/>
        <c:tickLblPos val="nextTo"/>
        <c:crossAx val="-1655855488"/>
        <c:crosses val="autoZero"/>
        <c:auto val="1"/>
        <c:lblAlgn val="ctr"/>
        <c:lblOffset val="100"/>
        <c:noMultiLvlLbl val="0"/>
      </c:catAx>
      <c:spPr>
        <a:noFill/>
        <a:ln>
          <a:noFill/>
        </a:ln>
        <a:effectLst/>
      </c:spPr>
    </c:plotArea>
    <c:legend>
      <c:legendPos val="t"/>
      <c:layout/>
      <c:overlay val="0"/>
      <c:spPr>
        <a:noFill/>
        <a:ln>
          <a:noFill/>
        </a:ln>
        <a:effectLst/>
      </c:spPr>
      <c:txPr>
        <a:bodyPr rot="0" spcFirstLastPara="1" vertOverflow="ellipsis" vert="horz" wrap="square" anchor="ctr" anchorCtr="1"/>
        <a:lstStyle/>
        <a:p>
          <a:pPr>
            <a:defRPr sz="1000" b="0" i="0" u="none" strike="noStrike" kern="1200" baseline="0">
              <a:solidFill>
                <a:schemeClr val="bg2"/>
              </a:solidFill>
              <a:latin typeface="+mn-lt"/>
              <a:ea typeface="+mn-ea"/>
              <a:cs typeface="+mn-cs"/>
            </a:defRPr>
          </a:pPr>
          <a:endParaRPr lang="en-US"/>
        </a:p>
      </c:txPr>
    </c:legend>
    <c:plotVisOnly val="1"/>
    <c:dispBlanksAs val="gap"/>
    <c:showDLblsOverMax val="0"/>
  </c:chart>
  <c:spPr>
    <a:noFill/>
    <a:ln>
      <a:noFill/>
    </a:ln>
    <a:effectLst/>
  </c:spPr>
  <c:txPr>
    <a:bodyPr/>
    <a:lstStyle/>
    <a:p>
      <a:pPr>
        <a:defRPr>
          <a:solidFill>
            <a:schemeClr val="bg2"/>
          </a:solidFill>
        </a:defRPr>
      </a:pPr>
      <a:endParaRPr lang="en-US"/>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322">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gif>
</file>

<file path=ppt/media/image2.tiff>
</file>

<file path=ppt/media/image3.png>
</file>

<file path=ppt/media/image4.jpeg>
</file>

<file path=ppt/media/image5.jpeg>
</file>

<file path=ppt/media/image6.tiff>
</file>

<file path=ppt/media/image7.tif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309"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4" name="Shape 4"/>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lvl="0">
              <a:spcBef>
                <a:spcPts val="0"/>
              </a:spcBef>
              <a:defRPr sz="1100"/>
            </a:lvl1pPr>
            <a:lvl2pPr lvl="1">
              <a:spcBef>
                <a:spcPts val="0"/>
              </a:spcBef>
              <a:defRPr sz="1100"/>
            </a:lvl2pPr>
            <a:lvl3pPr lvl="2">
              <a:spcBef>
                <a:spcPts val="0"/>
              </a:spcBef>
              <a:defRPr sz="1100"/>
            </a:lvl3pPr>
            <a:lvl4pPr lvl="3">
              <a:spcBef>
                <a:spcPts val="0"/>
              </a:spcBef>
              <a:defRPr sz="1100"/>
            </a:lvl4pPr>
            <a:lvl5pPr lvl="4">
              <a:spcBef>
                <a:spcPts val="0"/>
              </a:spcBef>
              <a:defRPr sz="1100"/>
            </a:lvl5pPr>
            <a:lvl6pPr lvl="5">
              <a:spcBef>
                <a:spcPts val="0"/>
              </a:spcBef>
              <a:defRPr sz="1100"/>
            </a:lvl6pPr>
            <a:lvl7pPr lvl="6">
              <a:spcBef>
                <a:spcPts val="0"/>
              </a:spcBef>
              <a:defRPr sz="1100"/>
            </a:lvl7pPr>
            <a:lvl8pPr lvl="7">
              <a:spcBef>
                <a:spcPts val="0"/>
              </a:spcBef>
              <a:defRPr sz="1100"/>
            </a:lvl8pPr>
            <a:lvl9pPr lvl="8">
              <a:spcBef>
                <a:spcPts val="0"/>
              </a:spcBef>
              <a:defRPr sz="1100"/>
            </a:lvl9pPr>
          </a:lstStyle>
          <a:p>
            <a:endParaRPr/>
          </a:p>
        </p:txBody>
      </p:sp>
    </p:spTree>
    <p:extLst>
      <p:ext uri="{BB962C8B-B14F-4D97-AF65-F5344CB8AC3E}">
        <p14:creationId xmlns:p14="http://schemas.microsoft.com/office/powerpoint/2010/main" val="960914986"/>
      </p:ext>
    </p:extLst>
  </p:cSld>
  <p:clrMap bg1="lt1" tx1="dk1" bg2="dk2" tx2="lt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
        <p:cNvGrpSpPr/>
        <p:nvPr/>
      </p:nvGrpSpPr>
      <p:grpSpPr>
        <a:xfrm>
          <a:off x="0" y="0"/>
          <a:ext cx="0" cy="0"/>
          <a:chOff x="0" y="0"/>
          <a:chExt cx="0" cy="0"/>
        </a:xfrm>
      </p:grpSpPr>
      <p:sp>
        <p:nvSpPr>
          <p:cNvPr id="70" name="Shape 7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1" name="Shape 7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02114426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Shape 12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7" name="Shape 12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3710815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Shape 1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34" name="Shape 13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065370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
        <p:cNvGrpSpPr/>
        <p:nvPr/>
      </p:nvGrpSpPr>
      <p:grpSpPr>
        <a:xfrm>
          <a:off x="0" y="0"/>
          <a:ext cx="0" cy="0"/>
          <a:chOff x="0" y="0"/>
          <a:chExt cx="0" cy="0"/>
        </a:xfrm>
      </p:grpSpPr>
      <p:sp>
        <p:nvSpPr>
          <p:cNvPr id="69" name="Shape 6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0" name="Shape 70"/>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54072067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5"/>
        <p:cNvGrpSpPr/>
        <p:nvPr/>
      </p:nvGrpSpPr>
      <p:grpSpPr>
        <a:xfrm>
          <a:off x="0" y="0"/>
          <a:ext cx="0" cy="0"/>
          <a:chOff x="0" y="0"/>
          <a:chExt cx="0" cy="0"/>
        </a:xfrm>
      </p:grpSpPr>
      <p:sp>
        <p:nvSpPr>
          <p:cNvPr id="316" name="Shape 31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317" name="Shape 317"/>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30988345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5"/>
        <p:cNvGrpSpPr/>
        <p:nvPr/>
      </p:nvGrpSpPr>
      <p:grpSpPr>
        <a:xfrm>
          <a:off x="0" y="0"/>
          <a:ext cx="0" cy="0"/>
          <a:chOff x="0" y="0"/>
          <a:chExt cx="0" cy="0"/>
        </a:xfrm>
      </p:grpSpPr>
      <p:sp>
        <p:nvSpPr>
          <p:cNvPr id="336" name="Shape 33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med" len="med"/>
            <a:tailEnd type="none" w="med" len="med"/>
          </a:ln>
        </p:spPr>
      </p:sp>
      <p:sp>
        <p:nvSpPr>
          <p:cNvPr id="337" name="Shape 337"/>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noAutofit/>
          </a:bodyPr>
          <a:lstStyle/>
          <a:p>
            <a:pPr marL="0" marR="0" lvl="0" indent="0" algn="l" rtl="0">
              <a:spcBef>
                <a:spcPts val="0"/>
              </a:spcBef>
              <a:buClr>
                <a:schemeClr val="dk1"/>
              </a:buClr>
              <a:buSzPct val="25000"/>
              <a:buFont typeface="Arial"/>
              <a:buNone/>
            </a:pPr>
            <a:endParaRPr sz="1100" b="0" i="0" u="none" strike="noStrike" cap="none">
              <a:solidFill>
                <a:schemeClr val="dk1"/>
              </a:solidFill>
              <a:latin typeface="Arial"/>
              <a:ea typeface="Arial"/>
              <a:cs typeface="Arial"/>
              <a:sym typeface="Arial"/>
            </a:endParaRPr>
          </a:p>
        </p:txBody>
      </p:sp>
    </p:spTree>
    <p:extLst>
      <p:ext uri="{BB962C8B-B14F-4D97-AF65-F5344CB8AC3E}">
        <p14:creationId xmlns:p14="http://schemas.microsoft.com/office/powerpoint/2010/main" val="24719133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5"/>
        <p:cNvGrpSpPr/>
        <p:nvPr/>
      </p:nvGrpSpPr>
      <p:grpSpPr>
        <a:xfrm>
          <a:off x="0" y="0"/>
          <a:ext cx="0" cy="0"/>
          <a:chOff x="0" y="0"/>
          <a:chExt cx="0" cy="0"/>
        </a:xfrm>
      </p:grpSpPr>
      <p:sp>
        <p:nvSpPr>
          <p:cNvPr id="286" name="Shape 286"/>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
        <p:nvSpPr>
          <p:cNvPr id="287" name="Shape 2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9307419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
        <p:cNvGrpSpPr/>
        <p:nvPr/>
      </p:nvGrpSpPr>
      <p:grpSpPr>
        <a:xfrm>
          <a:off x="0" y="0"/>
          <a:ext cx="0" cy="0"/>
          <a:chOff x="0" y="0"/>
          <a:chExt cx="0" cy="0"/>
        </a:xfrm>
      </p:grpSpPr>
      <p:sp>
        <p:nvSpPr>
          <p:cNvPr id="76" name="Shape 76"/>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7" name="Shape 77"/>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82978825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4" name="Shape 8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2854103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Shape 88"/>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89" name="Shape 89"/>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2064148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
        <p:cNvGrpSpPr/>
        <p:nvPr/>
      </p:nvGrpSpPr>
      <p:grpSpPr>
        <a:xfrm>
          <a:off x="0" y="0"/>
          <a:ext cx="0" cy="0"/>
          <a:chOff x="0" y="0"/>
          <a:chExt cx="0" cy="0"/>
        </a:xfrm>
      </p:grpSpPr>
      <p:sp>
        <p:nvSpPr>
          <p:cNvPr id="93" name="Shape 9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4" name="Shape 94"/>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a:spcBef>
                <a:spcPts val="0"/>
              </a:spcBef>
              <a:buNone/>
            </a:pPr>
            <a:endParaRPr/>
          </a:p>
        </p:txBody>
      </p:sp>
    </p:spTree>
    <p:extLst>
      <p:ext uri="{BB962C8B-B14F-4D97-AF65-F5344CB8AC3E}">
        <p14:creationId xmlns:p14="http://schemas.microsoft.com/office/powerpoint/2010/main" val="10290167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
        <p:cNvGrpSpPr/>
        <p:nvPr/>
      </p:nvGrpSpPr>
      <p:grpSpPr>
        <a:xfrm>
          <a:off x="0" y="0"/>
          <a:ext cx="0" cy="0"/>
          <a:chOff x="0" y="0"/>
          <a:chExt cx="0" cy="0"/>
        </a:xfrm>
      </p:grpSpPr>
      <p:sp>
        <p:nvSpPr>
          <p:cNvPr id="100" name="Shape 100"/>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1" name="Shape 101"/>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99864073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Shape 10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57006461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Shape 114"/>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15" name="Shape 115"/>
          <p:cNvSpPr txBox="1">
            <a:spLocks noGrp="1"/>
          </p:cNvSpPr>
          <p:nvPr>
            <p:ph type="body" idx="1"/>
          </p:nvPr>
        </p:nvSpPr>
        <p:spPr>
          <a:xfrm>
            <a:off x="685800" y="4343400"/>
            <a:ext cx="5486400"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194436319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
        <p:cNvGrpSpPr/>
        <p:nvPr/>
      </p:nvGrpSpPr>
      <p:grpSpPr>
        <a:xfrm>
          <a:off x="0" y="0"/>
          <a:ext cx="0" cy="0"/>
          <a:chOff x="0" y="0"/>
          <a:chExt cx="0" cy="0"/>
        </a:xfrm>
      </p:grpSpPr>
      <p:sp>
        <p:nvSpPr>
          <p:cNvPr id="121" name="Shape 1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22" name="Shape 122"/>
          <p:cNvSpPr txBox="1">
            <a:spLocks noGrp="1"/>
          </p:cNvSpPr>
          <p:nvPr>
            <p:ph type="body" idx="1"/>
          </p:nvPr>
        </p:nvSpPr>
        <p:spPr>
          <a:xfrm>
            <a:off x="685800" y="4343400"/>
            <a:ext cx="5486399" cy="4114800"/>
          </a:xfrm>
          <a:prstGeom prst="rect">
            <a:avLst/>
          </a:prstGeom>
        </p:spPr>
        <p:txBody>
          <a:bodyPr lIns="91425" tIns="91425" rIns="91425" bIns="91425" anchor="t" anchorCtr="0">
            <a:noAutofit/>
          </a:bodyPr>
          <a:lstStyle/>
          <a:p>
            <a:pPr lvl="0" rtl="0">
              <a:spcBef>
                <a:spcPts val="0"/>
              </a:spcBef>
              <a:buNone/>
            </a:pPr>
            <a:endParaRPr/>
          </a:p>
        </p:txBody>
      </p:sp>
    </p:spTree>
    <p:extLst>
      <p:ext uri="{BB962C8B-B14F-4D97-AF65-F5344CB8AC3E}">
        <p14:creationId xmlns:p14="http://schemas.microsoft.com/office/powerpoint/2010/main" val="6535619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bg>
      <p:bgPr>
        <a:solidFill>
          <a:schemeClr val="accent1"/>
        </a:solidFill>
        <a:effectLst/>
      </p:bgPr>
    </p:bg>
    <p:spTree>
      <p:nvGrpSpPr>
        <p:cNvPr id="1" name="Shape 10"/>
        <p:cNvGrpSpPr/>
        <p:nvPr/>
      </p:nvGrpSpPr>
      <p:grpSpPr>
        <a:xfrm>
          <a:off x="0" y="0"/>
          <a:ext cx="0" cy="0"/>
          <a:chOff x="0" y="0"/>
          <a:chExt cx="0" cy="0"/>
        </a:xfrm>
      </p:grpSpPr>
      <p:cxnSp>
        <p:nvCxnSpPr>
          <p:cNvPr id="11" name="Shape 11"/>
          <p:cNvCxnSpPr/>
          <p:nvPr/>
        </p:nvCxnSpPr>
        <p:spPr>
          <a:xfrm>
            <a:off x="2477724" y="554200"/>
            <a:ext cx="6244200" cy="0"/>
          </a:xfrm>
          <a:prstGeom prst="straightConnector1">
            <a:avLst/>
          </a:prstGeom>
          <a:noFill/>
          <a:ln w="38100" cap="flat" cmpd="sng">
            <a:solidFill>
              <a:schemeClr val="lt1"/>
            </a:solidFill>
            <a:prstDash val="solid"/>
            <a:round/>
            <a:headEnd type="none" w="med" len="med"/>
            <a:tailEnd type="none" w="med" len="med"/>
          </a:ln>
        </p:spPr>
      </p:cxnSp>
      <p:cxnSp>
        <p:nvCxnSpPr>
          <p:cNvPr id="12" name="Shape 12"/>
          <p:cNvCxnSpPr/>
          <p:nvPr/>
        </p:nvCxnSpPr>
        <p:spPr>
          <a:xfrm>
            <a:off x="2477724" y="6320000"/>
            <a:ext cx="6244200" cy="0"/>
          </a:xfrm>
          <a:prstGeom prst="straightConnector1">
            <a:avLst/>
          </a:prstGeom>
          <a:noFill/>
          <a:ln w="19050" cap="flat" cmpd="sng">
            <a:solidFill>
              <a:schemeClr val="lt1"/>
            </a:solidFill>
            <a:prstDash val="solid"/>
            <a:round/>
            <a:headEnd type="none" w="med" len="med"/>
            <a:tailEnd type="none" w="med" len="med"/>
          </a:ln>
        </p:spPr>
      </p:cxnSp>
      <p:cxnSp>
        <p:nvCxnSpPr>
          <p:cNvPr id="13" name="Shape 13"/>
          <p:cNvCxnSpPr/>
          <p:nvPr/>
        </p:nvCxnSpPr>
        <p:spPr>
          <a:xfrm>
            <a:off x="425198" y="554200"/>
            <a:ext cx="183300" cy="0"/>
          </a:xfrm>
          <a:prstGeom prst="straightConnector1">
            <a:avLst/>
          </a:prstGeom>
          <a:noFill/>
          <a:ln w="19050" cap="flat" cmpd="sng">
            <a:solidFill>
              <a:schemeClr val="lt1"/>
            </a:solidFill>
            <a:prstDash val="solid"/>
            <a:round/>
            <a:headEnd type="none" w="med" len="med"/>
            <a:tailEnd type="none" w="med" len="med"/>
          </a:ln>
        </p:spPr>
      </p:cxnSp>
      <p:sp>
        <p:nvSpPr>
          <p:cNvPr id="14" name="Shape 14"/>
          <p:cNvSpPr txBox="1">
            <a:spLocks noGrp="1"/>
          </p:cNvSpPr>
          <p:nvPr>
            <p:ph type="ctrTitle"/>
          </p:nvPr>
        </p:nvSpPr>
        <p:spPr>
          <a:xfrm>
            <a:off x="2371725" y="840300"/>
            <a:ext cx="6331500" cy="2055900"/>
          </a:xfrm>
          <a:prstGeom prst="rect">
            <a:avLst/>
          </a:prstGeom>
        </p:spPr>
        <p:txBody>
          <a:bodyPr lIns="91425" tIns="91425" rIns="91425" bIns="91425" anchor="t"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15" name="Shape 15"/>
          <p:cNvSpPr txBox="1">
            <a:spLocks noGrp="1"/>
          </p:cNvSpPr>
          <p:nvPr>
            <p:ph type="subTitle" idx="1"/>
          </p:nvPr>
        </p:nvSpPr>
        <p:spPr>
          <a:xfrm>
            <a:off x="2390266" y="4317933"/>
            <a:ext cx="6331500" cy="1655700"/>
          </a:xfrm>
          <a:prstGeom prst="rect">
            <a:avLst/>
          </a:prstGeom>
        </p:spPr>
        <p:txBody>
          <a:bodyPr lIns="91425" tIns="91425" rIns="91425" bIns="91425" anchor="b" anchorCtr="0"/>
          <a:lstStyle>
            <a:lvl1pPr lvl="0">
              <a:lnSpc>
                <a:spcPct val="100000"/>
              </a:lnSpc>
              <a:spcBef>
                <a:spcPts val="0"/>
              </a:spcBef>
              <a:spcAft>
                <a:spcPts val="0"/>
              </a:spcAft>
              <a:buClr>
                <a:schemeClr val="lt1"/>
              </a:buClr>
              <a:buNone/>
              <a:defRPr>
                <a:solidFill>
                  <a:schemeClr val="lt1"/>
                </a:solidFill>
              </a:defRPr>
            </a:lvl1pPr>
            <a:lvl2pPr lvl="1">
              <a:lnSpc>
                <a:spcPct val="100000"/>
              </a:lnSpc>
              <a:spcBef>
                <a:spcPts val="0"/>
              </a:spcBef>
              <a:spcAft>
                <a:spcPts val="0"/>
              </a:spcAft>
              <a:buClr>
                <a:schemeClr val="lt1"/>
              </a:buClr>
              <a:buSzPct val="100000"/>
              <a:buNone/>
              <a:defRPr sz="1800">
                <a:solidFill>
                  <a:schemeClr val="lt1"/>
                </a:solidFill>
              </a:defRPr>
            </a:lvl2pPr>
            <a:lvl3pPr lvl="2">
              <a:lnSpc>
                <a:spcPct val="100000"/>
              </a:lnSpc>
              <a:spcBef>
                <a:spcPts val="0"/>
              </a:spcBef>
              <a:spcAft>
                <a:spcPts val="0"/>
              </a:spcAft>
              <a:buClr>
                <a:schemeClr val="lt1"/>
              </a:buClr>
              <a:buSzPct val="100000"/>
              <a:buNone/>
              <a:defRPr sz="1800">
                <a:solidFill>
                  <a:schemeClr val="lt1"/>
                </a:solidFill>
              </a:defRPr>
            </a:lvl3pPr>
            <a:lvl4pPr lvl="3">
              <a:lnSpc>
                <a:spcPct val="100000"/>
              </a:lnSpc>
              <a:spcBef>
                <a:spcPts val="0"/>
              </a:spcBef>
              <a:spcAft>
                <a:spcPts val="0"/>
              </a:spcAft>
              <a:buClr>
                <a:schemeClr val="lt1"/>
              </a:buClr>
              <a:buSzPct val="100000"/>
              <a:buNone/>
              <a:defRPr sz="1800">
                <a:solidFill>
                  <a:schemeClr val="lt1"/>
                </a:solidFill>
              </a:defRPr>
            </a:lvl4pPr>
            <a:lvl5pPr lvl="4">
              <a:lnSpc>
                <a:spcPct val="100000"/>
              </a:lnSpc>
              <a:spcBef>
                <a:spcPts val="0"/>
              </a:spcBef>
              <a:spcAft>
                <a:spcPts val="0"/>
              </a:spcAft>
              <a:buClr>
                <a:schemeClr val="lt1"/>
              </a:buClr>
              <a:buSzPct val="100000"/>
              <a:buNone/>
              <a:defRPr sz="1800">
                <a:solidFill>
                  <a:schemeClr val="lt1"/>
                </a:solidFill>
              </a:defRPr>
            </a:lvl5pPr>
            <a:lvl6pPr lvl="5">
              <a:lnSpc>
                <a:spcPct val="100000"/>
              </a:lnSpc>
              <a:spcBef>
                <a:spcPts val="0"/>
              </a:spcBef>
              <a:spcAft>
                <a:spcPts val="0"/>
              </a:spcAft>
              <a:buClr>
                <a:schemeClr val="lt1"/>
              </a:buClr>
              <a:buSzPct val="100000"/>
              <a:buNone/>
              <a:defRPr sz="1800">
                <a:solidFill>
                  <a:schemeClr val="lt1"/>
                </a:solidFill>
              </a:defRPr>
            </a:lvl6pPr>
            <a:lvl7pPr lvl="6">
              <a:lnSpc>
                <a:spcPct val="100000"/>
              </a:lnSpc>
              <a:spcBef>
                <a:spcPts val="0"/>
              </a:spcBef>
              <a:spcAft>
                <a:spcPts val="0"/>
              </a:spcAft>
              <a:buClr>
                <a:schemeClr val="lt1"/>
              </a:buClr>
              <a:buSzPct val="100000"/>
              <a:buNone/>
              <a:defRPr sz="1800">
                <a:solidFill>
                  <a:schemeClr val="lt1"/>
                </a:solidFill>
              </a:defRPr>
            </a:lvl7pPr>
            <a:lvl8pPr lvl="7">
              <a:lnSpc>
                <a:spcPct val="100000"/>
              </a:lnSpc>
              <a:spcBef>
                <a:spcPts val="0"/>
              </a:spcBef>
              <a:spcAft>
                <a:spcPts val="0"/>
              </a:spcAft>
              <a:buClr>
                <a:schemeClr val="lt1"/>
              </a:buClr>
              <a:buSzPct val="100000"/>
              <a:buNone/>
              <a:defRPr sz="1800">
                <a:solidFill>
                  <a:schemeClr val="lt1"/>
                </a:solidFill>
              </a:defRPr>
            </a:lvl8pPr>
            <a:lvl9pPr lvl="8">
              <a:lnSpc>
                <a:spcPct val="100000"/>
              </a:lnSpc>
              <a:spcBef>
                <a:spcPts val="0"/>
              </a:spcBef>
              <a:spcAft>
                <a:spcPts val="0"/>
              </a:spcAft>
              <a:buClr>
                <a:schemeClr val="lt1"/>
              </a:buClr>
              <a:buSzPct val="100000"/>
              <a:buNone/>
              <a:defRPr sz="1800">
                <a:solidFill>
                  <a:schemeClr val="lt1"/>
                </a:solidFill>
              </a:defRPr>
            </a:lvl9pPr>
          </a:lstStyle>
          <a:p>
            <a:endParaRPr/>
          </a:p>
        </p:txBody>
      </p:sp>
      <p:sp>
        <p:nvSpPr>
          <p:cNvPr id="16" name="Shape 16"/>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cSld name="Big number">
    <p:spTree>
      <p:nvGrpSpPr>
        <p:cNvPr id="1" name="Shape 61"/>
        <p:cNvGrpSpPr/>
        <p:nvPr/>
      </p:nvGrpSpPr>
      <p:grpSpPr>
        <a:xfrm>
          <a:off x="0" y="0"/>
          <a:ext cx="0" cy="0"/>
          <a:chOff x="0" y="0"/>
          <a:chExt cx="0" cy="0"/>
        </a:xfrm>
      </p:grpSpPr>
      <p:cxnSp>
        <p:nvCxnSpPr>
          <p:cNvPr id="62" name="Shape 62"/>
          <p:cNvCxnSpPr/>
          <p:nvPr/>
        </p:nvCxnSpPr>
        <p:spPr>
          <a:xfrm>
            <a:off x="425200" y="6320000"/>
            <a:ext cx="8296800" cy="0"/>
          </a:xfrm>
          <a:prstGeom prst="straightConnector1">
            <a:avLst/>
          </a:prstGeom>
          <a:noFill/>
          <a:ln w="19050" cap="flat" cmpd="sng">
            <a:solidFill>
              <a:schemeClr val="dk2"/>
            </a:solidFill>
            <a:prstDash val="solid"/>
            <a:round/>
            <a:headEnd type="none" w="med" len="med"/>
            <a:tailEnd type="none" w="med" len="med"/>
          </a:ln>
        </p:spPr>
      </p:cxnSp>
      <p:cxnSp>
        <p:nvCxnSpPr>
          <p:cNvPr id="63" name="Shape 63"/>
          <p:cNvCxnSpPr/>
          <p:nvPr/>
        </p:nvCxnSpPr>
        <p:spPr>
          <a:xfrm>
            <a:off x="425200" y="554200"/>
            <a:ext cx="8296800" cy="0"/>
          </a:xfrm>
          <a:prstGeom prst="straightConnector1">
            <a:avLst/>
          </a:prstGeom>
          <a:noFill/>
          <a:ln w="38100" cap="flat" cmpd="sng">
            <a:solidFill>
              <a:schemeClr val="dk2"/>
            </a:solidFill>
            <a:prstDash val="solid"/>
            <a:round/>
            <a:headEnd type="none" w="med" len="med"/>
            <a:tailEnd type="none" w="med" len="med"/>
          </a:ln>
        </p:spPr>
      </p:cxnSp>
      <p:sp>
        <p:nvSpPr>
          <p:cNvPr id="64" name="Shape 64"/>
          <p:cNvSpPr txBox="1">
            <a:spLocks noGrp="1"/>
          </p:cNvSpPr>
          <p:nvPr>
            <p:ph type="title"/>
          </p:nvPr>
        </p:nvSpPr>
        <p:spPr>
          <a:xfrm>
            <a:off x="853950" y="1739800"/>
            <a:ext cx="7436100" cy="2051100"/>
          </a:xfrm>
          <a:prstGeom prst="rect">
            <a:avLst/>
          </a:prstGeom>
        </p:spPr>
        <p:txBody>
          <a:bodyPr lIns="91425" tIns="91425" rIns="91425" bIns="91425" anchor="ctr" anchorCtr="0"/>
          <a:lstStyle>
            <a:lvl1pPr lvl="0" algn="ctr">
              <a:spcBef>
                <a:spcPts val="0"/>
              </a:spcBef>
              <a:buClr>
                <a:schemeClr val="accent1"/>
              </a:buClr>
              <a:buSzPct val="100000"/>
              <a:buFont typeface="Lato"/>
              <a:defRPr sz="9600">
                <a:solidFill>
                  <a:schemeClr val="accent1"/>
                </a:solidFill>
                <a:latin typeface="Lato"/>
                <a:ea typeface="Lato"/>
                <a:cs typeface="Lato"/>
                <a:sym typeface="Lato"/>
              </a:defRPr>
            </a:lvl1pPr>
            <a:lvl2pPr lvl="1" algn="ctr">
              <a:spcBef>
                <a:spcPts val="0"/>
              </a:spcBef>
              <a:buClr>
                <a:schemeClr val="dk1"/>
              </a:buClr>
              <a:buSzPct val="100000"/>
              <a:buFont typeface="Lato"/>
              <a:defRPr sz="9600">
                <a:solidFill>
                  <a:schemeClr val="dk1"/>
                </a:solidFill>
                <a:latin typeface="Lato"/>
                <a:ea typeface="Lato"/>
                <a:cs typeface="Lato"/>
                <a:sym typeface="Lato"/>
              </a:defRPr>
            </a:lvl2pPr>
            <a:lvl3pPr lvl="2" algn="ctr">
              <a:spcBef>
                <a:spcPts val="0"/>
              </a:spcBef>
              <a:buClr>
                <a:schemeClr val="dk1"/>
              </a:buClr>
              <a:buSzPct val="100000"/>
              <a:buFont typeface="Lato"/>
              <a:defRPr sz="9600">
                <a:solidFill>
                  <a:schemeClr val="dk1"/>
                </a:solidFill>
                <a:latin typeface="Lato"/>
                <a:ea typeface="Lato"/>
                <a:cs typeface="Lato"/>
                <a:sym typeface="Lato"/>
              </a:defRPr>
            </a:lvl3pPr>
            <a:lvl4pPr lvl="3" algn="ctr">
              <a:spcBef>
                <a:spcPts val="0"/>
              </a:spcBef>
              <a:buClr>
                <a:schemeClr val="dk1"/>
              </a:buClr>
              <a:buSzPct val="100000"/>
              <a:buFont typeface="Lato"/>
              <a:defRPr sz="9600">
                <a:solidFill>
                  <a:schemeClr val="dk1"/>
                </a:solidFill>
                <a:latin typeface="Lato"/>
                <a:ea typeface="Lato"/>
                <a:cs typeface="Lato"/>
                <a:sym typeface="Lato"/>
              </a:defRPr>
            </a:lvl4pPr>
            <a:lvl5pPr lvl="4" algn="ctr">
              <a:spcBef>
                <a:spcPts val="0"/>
              </a:spcBef>
              <a:buClr>
                <a:schemeClr val="dk1"/>
              </a:buClr>
              <a:buSzPct val="100000"/>
              <a:buFont typeface="Lato"/>
              <a:defRPr sz="9600">
                <a:solidFill>
                  <a:schemeClr val="dk1"/>
                </a:solidFill>
                <a:latin typeface="Lato"/>
                <a:ea typeface="Lato"/>
                <a:cs typeface="Lato"/>
                <a:sym typeface="Lato"/>
              </a:defRPr>
            </a:lvl5pPr>
            <a:lvl6pPr lvl="5" algn="ctr">
              <a:spcBef>
                <a:spcPts val="0"/>
              </a:spcBef>
              <a:buClr>
                <a:schemeClr val="dk1"/>
              </a:buClr>
              <a:buSzPct val="100000"/>
              <a:buFont typeface="Lato"/>
              <a:defRPr sz="9600">
                <a:solidFill>
                  <a:schemeClr val="dk1"/>
                </a:solidFill>
                <a:latin typeface="Lato"/>
                <a:ea typeface="Lato"/>
                <a:cs typeface="Lato"/>
                <a:sym typeface="Lato"/>
              </a:defRPr>
            </a:lvl6pPr>
            <a:lvl7pPr lvl="6" algn="ctr">
              <a:spcBef>
                <a:spcPts val="0"/>
              </a:spcBef>
              <a:buClr>
                <a:schemeClr val="dk1"/>
              </a:buClr>
              <a:buSzPct val="100000"/>
              <a:buFont typeface="Lato"/>
              <a:defRPr sz="9600">
                <a:solidFill>
                  <a:schemeClr val="dk1"/>
                </a:solidFill>
                <a:latin typeface="Lato"/>
                <a:ea typeface="Lato"/>
                <a:cs typeface="Lato"/>
                <a:sym typeface="Lato"/>
              </a:defRPr>
            </a:lvl7pPr>
            <a:lvl8pPr lvl="7" algn="ctr">
              <a:spcBef>
                <a:spcPts val="0"/>
              </a:spcBef>
              <a:buClr>
                <a:schemeClr val="dk1"/>
              </a:buClr>
              <a:buSzPct val="100000"/>
              <a:buFont typeface="Lato"/>
              <a:defRPr sz="9600">
                <a:solidFill>
                  <a:schemeClr val="dk1"/>
                </a:solidFill>
                <a:latin typeface="Lato"/>
                <a:ea typeface="Lato"/>
                <a:cs typeface="Lato"/>
                <a:sym typeface="Lato"/>
              </a:defRPr>
            </a:lvl8pPr>
            <a:lvl9pPr lvl="8" algn="ctr">
              <a:spcBef>
                <a:spcPts val="0"/>
              </a:spcBef>
              <a:buClr>
                <a:schemeClr val="dk1"/>
              </a:buClr>
              <a:buSzPct val="100000"/>
              <a:buFont typeface="Lato"/>
              <a:defRPr sz="9600">
                <a:solidFill>
                  <a:schemeClr val="dk1"/>
                </a:solidFill>
                <a:latin typeface="Lato"/>
                <a:ea typeface="Lato"/>
                <a:cs typeface="Lato"/>
                <a:sym typeface="Lato"/>
              </a:defRPr>
            </a:lvl9pPr>
          </a:lstStyle>
          <a:p>
            <a:endParaRPr/>
          </a:p>
        </p:txBody>
      </p:sp>
      <p:sp>
        <p:nvSpPr>
          <p:cNvPr id="65" name="Shape 65"/>
          <p:cNvSpPr txBox="1">
            <a:spLocks noGrp="1"/>
          </p:cNvSpPr>
          <p:nvPr>
            <p:ph type="body" idx="1"/>
          </p:nvPr>
        </p:nvSpPr>
        <p:spPr>
          <a:xfrm>
            <a:off x="853950" y="3892600"/>
            <a:ext cx="7436100" cy="1428900"/>
          </a:xfrm>
          <a:prstGeom prst="rect">
            <a:avLst/>
          </a:prstGeom>
        </p:spPr>
        <p:txBody>
          <a:bodyPr lIns="91425" tIns="91425" rIns="91425" bIns="91425" anchor="t" anchorCtr="0"/>
          <a:lstStyle>
            <a:lvl1pPr lvl="0" algn="ctr">
              <a:spcBef>
                <a:spcPts val="0"/>
              </a:spcBef>
              <a:defRPr/>
            </a:lvl1pPr>
            <a:lvl2pPr lvl="1" algn="ctr">
              <a:spcBef>
                <a:spcPts val="0"/>
              </a:spcBef>
              <a:defRPr/>
            </a:lvl2pPr>
            <a:lvl3pPr lvl="2" algn="ctr">
              <a:spcBef>
                <a:spcPts val="0"/>
              </a:spcBef>
              <a:defRPr/>
            </a:lvl3pPr>
            <a:lvl4pPr lvl="3" algn="ctr">
              <a:spcBef>
                <a:spcPts val="0"/>
              </a:spcBef>
              <a:defRPr/>
            </a:lvl4pPr>
            <a:lvl5pPr lvl="4" algn="ctr">
              <a:spcBef>
                <a:spcPts val="0"/>
              </a:spcBef>
              <a:defRPr/>
            </a:lvl5pPr>
            <a:lvl6pPr lvl="5" algn="ctr">
              <a:spcBef>
                <a:spcPts val="0"/>
              </a:spcBef>
              <a:defRPr/>
            </a:lvl6pPr>
            <a:lvl7pPr lvl="6" algn="ctr">
              <a:spcBef>
                <a:spcPts val="0"/>
              </a:spcBef>
              <a:defRPr/>
            </a:lvl7pPr>
            <a:lvl8pPr lvl="7" algn="ctr">
              <a:spcBef>
                <a:spcPts val="0"/>
              </a:spcBef>
              <a:defRPr/>
            </a:lvl8pPr>
            <a:lvl9pPr lvl="8" algn="ctr">
              <a:spcBef>
                <a:spcPts val="0"/>
              </a:spcBef>
              <a:defRPr/>
            </a:lvl9pPr>
          </a:lstStyle>
          <a:p>
            <a:endParaRPr/>
          </a:p>
        </p:txBody>
      </p:sp>
      <p:sp>
        <p:nvSpPr>
          <p:cNvPr id="66" name="Shape 66"/>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67"/>
        <p:cNvGrpSpPr/>
        <p:nvPr/>
      </p:nvGrpSpPr>
      <p:grpSpPr>
        <a:xfrm>
          <a:off x="0" y="0"/>
          <a:ext cx="0" cy="0"/>
          <a:chOff x="0" y="0"/>
          <a:chExt cx="0" cy="0"/>
        </a:xfrm>
      </p:grpSpPr>
      <p:sp>
        <p:nvSpPr>
          <p:cNvPr id="68" name="Shape 68"/>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secHead">
  <p:cSld name="Section header">
    <p:bg>
      <p:bgPr>
        <a:solidFill>
          <a:schemeClr val="accent1"/>
        </a:solidFill>
        <a:effectLst/>
      </p:bgPr>
    </p:bg>
    <p:spTree>
      <p:nvGrpSpPr>
        <p:cNvPr id="1" name="Shape 17"/>
        <p:cNvGrpSpPr/>
        <p:nvPr/>
      </p:nvGrpSpPr>
      <p:grpSpPr>
        <a:xfrm>
          <a:off x="0" y="0"/>
          <a:ext cx="0" cy="0"/>
          <a:chOff x="0" y="0"/>
          <a:chExt cx="0" cy="0"/>
        </a:xfrm>
      </p:grpSpPr>
      <p:cxnSp>
        <p:nvCxnSpPr>
          <p:cNvPr id="18" name="Shape 18"/>
          <p:cNvCxnSpPr/>
          <p:nvPr/>
        </p:nvCxnSpPr>
        <p:spPr>
          <a:xfrm>
            <a:off x="425200" y="554200"/>
            <a:ext cx="8296800" cy="0"/>
          </a:xfrm>
          <a:prstGeom prst="straightConnector1">
            <a:avLst/>
          </a:prstGeom>
          <a:noFill/>
          <a:ln w="38100" cap="flat" cmpd="sng">
            <a:solidFill>
              <a:schemeClr val="lt1"/>
            </a:solidFill>
            <a:prstDash val="solid"/>
            <a:round/>
            <a:headEnd type="none" w="med" len="med"/>
            <a:tailEnd type="none" w="med" len="med"/>
          </a:ln>
        </p:spPr>
      </p:cxnSp>
      <p:cxnSp>
        <p:nvCxnSpPr>
          <p:cNvPr id="19" name="Shape 19"/>
          <p:cNvCxnSpPr/>
          <p:nvPr/>
        </p:nvCxnSpPr>
        <p:spPr>
          <a:xfrm>
            <a:off x="425200" y="6320000"/>
            <a:ext cx="8296800" cy="0"/>
          </a:xfrm>
          <a:prstGeom prst="straightConnector1">
            <a:avLst/>
          </a:prstGeom>
          <a:noFill/>
          <a:ln w="19050" cap="flat" cmpd="sng">
            <a:solidFill>
              <a:schemeClr val="lt1"/>
            </a:solidFill>
            <a:prstDash val="solid"/>
            <a:round/>
            <a:headEnd type="none" w="med" len="med"/>
            <a:tailEnd type="none" w="med" len="med"/>
          </a:ln>
        </p:spPr>
      </p:cxnSp>
      <p:sp>
        <p:nvSpPr>
          <p:cNvPr id="20" name="Shape 20"/>
          <p:cNvSpPr txBox="1">
            <a:spLocks noGrp="1"/>
          </p:cNvSpPr>
          <p:nvPr>
            <p:ph type="title"/>
          </p:nvPr>
        </p:nvSpPr>
        <p:spPr>
          <a:xfrm>
            <a:off x="406425" y="2409100"/>
            <a:ext cx="8296800" cy="2055900"/>
          </a:xfrm>
          <a:prstGeom prst="rect">
            <a:avLst/>
          </a:prstGeom>
        </p:spPr>
        <p:txBody>
          <a:bodyPr lIns="91425" tIns="91425" rIns="91425" bIns="91425" anchor="ctr" anchorCtr="0"/>
          <a:lstStyle>
            <a:lvl1pPr lvl="0" algn="ctr">
              <a:spcBef>
                <a:spcPts val="0"/>
              </a:spcBef>
              <a:buClr>
                <a:schemeClr val="lt1"/>
              </a:buClr>
              <a:buSzPct val="100000"/>
              <a:defRPr sz="4800">
                <a:solidFill>
                  <a:schemeClr val="lt1"/>
                </a:solidFill>
              </a:defRPr>
            </a:lvl1pPr>
            <a:lvl2pPr lvl="1" algn="ctr">
              <a:spcBef>
                <a:spcPts val="0"/>
              </a:spcBef>
              <a:buClr>
                <a:schemeClr val="lt1"/>
              </a:buClr>
              <a:buSzPct val="100000"/>
              <a:defRPr sz="4800">
                <a:solidFill>
                  <a:schemeClr val="lt1"/>
                </a:solidFill>
              </a:defRPr>
            </a:lvl2pPr>
            <a:lvl3pPr lvl="2" algn="ctr">
              <a:spcBef>
                <a:spcPts val="0"/>
              </a:spcBef>
              <a:buClr>
                <a:schemeClr val="lt1"/>
              </a:buClr>
              <a:buSzPct val="100000"/>
              <a:defRPr sz="4800">
                <a:solidFill>
                  <a:schemeClr val="lt1"/>
                </a:solidFill>
              </a:defRPr>
            </a:lvl3pPr>
            <a:lvl4pPr lvl="3" algn="ctr">
              <a:spcBef>
                <a:spcPts val="0"/>
              </a:spcBef>
              <a:buClr>
                <a:schemeClr val="lt1"/>
              </a:buClr>
              <a:buSzPct val="100000"/>
              <a:defRPr sz="4800">
                <a:solidFill>
                  <a:schemeClr val="lt1"/>
                </a:solidFill>
              </a:defRPr>
            </a:lvl4pPr>
            <a:lvl5pPr lvl="4" algn="ctr">
              <a:spcBef>
                <a:spcPts val="0"/>
              </a:spcBef>
              <a:buClr>
                <a:schemeClr val="lt1"/>
              </a:buClr>
              <a:buSzPct val="100000"/>
              <a:defRPr sz="4800">
                <a:solidFill>
                  <a:schemeClr val="lt1"/>
                </a:solidFill>
              </a:defRPr>
            </a:lvl5pPr>
            <a:lvl6pPr lvl="5" algn="ctr">
              <a:spcBef>
                <a:spcPts val="0"/>
              </a:spcBef>
              <a:buClr>
                <a:schemeClr val="lt1"/>
              </a:buClr>
              <a:buSzPct val="100000"/>
              <a:defRPr sz="4800">
                <a:solidFill>
                  <a:schemeClr val="lt1"/>
                </a:solidFill>
              </a:defRPr>
            </a:lvl6pPr>
            <a:lvl7pPr lvl="6" algn="ctr">
              <a:spcBef>
                <a:spcPts val="0"/>
              </a:spcBef>
              <a:buClr>
                <a:schemeClr val="lt1"/>
              </a:buClr>
              <a:buSzPct val="100000"/>
              <a:defRPr sz="4800">
                <a:solidFill>
                  <a:schemeClr val="lt1"/>
                </a:solidFill>
              </a:defRPr>
            </a:lvl7pPr>
            <a:lvl8pPr lvl="7" algn="ctr">
              <a:spcBef>
                <a:spcPts val="0"/>
              </a:spcBef>
              <a:buClr>
                <a:schemeClr val="lt1"/>
              </a:buClr>
              <a:buSzPct val="100000"/>
              <a:defRPr sz="4800">
                <a:solidFill>
                  <a:schemeClr val="lt1"/>
                </a:solidFill>
              </a:defRPr>
            </a:lvl8pPr>
            <a:lvl9pPr lvl="8" algn="ctr">
              <a:spcBef>
                <a:spcPts val="0"/>
              </a:spcBef>
              <a:buClr>
                <a:schemeClr val="lt1"/>
              </a:buClr>
              <a:buSzPct val="100000"/>
              <a:defRPr sz="4800">
                <a:solidFill>
                  <a:schemeClr val="lt1"/>
                </a:solidFill>
              </a:defRPr>
            </a:lvl9pPr>
          </a:lstStyle>
          <a:p>
            <a:endParaRPr/>
          </a:p>
        </p:txBody>
      </p:sp>
      <p:sp>
        <p:nvSpPr>
          <p:cNvPr id="21" name="Shape 21"/>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 and body">
    <p:spTree>
      <p:nvGrpSpPr>
        <p:cNvPr id="1" name="Shape 22"/>
        <p:cNvGrpSpPr/>
        <p:nvPr/>
      </p:nvGrpSpPr>
      <p:grpSpPr>
        <a:xfrm>
          <a:off x="0" y="0"/>
          <a:ext cx="0" cy="0"/>
          <a:chOff x="0" y="0"/>
          <a:chExt cx="0" cy="0"/>
        </a:xfrm>
      </p:grpSpPr>
      <p:cxnSp>
        <p:nvCxnSpPr>
          <p:cNvPr id="23" name="Shape 23"/>
          <p:cNvCxnSpPr/>
          <p:nvPr/>
        </p:nvCxnSpPr>
        <p:spPr>
          <a:xfrm>
            <a:off x="2477724" y="554200"/>
            <a:ext cx="6244200" cy="0"/>
          </a:xfrm>
          <a:prstGeom prst="straightConnector1">
            <a:avLst/>
          </a:prstGeom>
          <a:noFill/>
          <a:ln w="38100" cap="flat" cmpd="sng">
            <a:solidFill>
              <a:schemeClr val="dk2"/>
            </a:solidFill>
            <a:prstDash val="solid"/>
            <a:round/>
            <a:headEnd type="none" w="med" len="med"/>
            <a:tailEnd type="none" w="med" len="med"/>
          </a:ln>
        </p:spPr>
      </p:cxnSp>
      <p:cxnSp>
        <p:nvCxnSpPr>
          <p:cNvPr id="24" name="Shape 24"/>
          <p:cNvCxnSpPr/>
          <p:nvPr/>
        </p:nvCxnSpPr>
        <p:spPr>
          <a:xfrm>
            <a:off x="2477724" y="6320000"/>
            <a:ext cx="6244200" cy="0"/>
          </a:xfrm>
          <a:prstGeom prst="straightConnector1">
            <a:avLst/>
          </a:prstGeom>
          <a:noFill/>
          <a:ln w="19050" cap="flat" cmpd="sng">
            <a:solidFill>
              <a:schemeClr val="dk2"/>
            </a:solidFill>
            <a:prstDash val="solid"/>
            <a:round/>
            <a:headEnd type="none" w="med" len="med"/>
            <a:tailEnd type="none" w="med" len="med"/>
          </a:ln>
        </p:spPr>
      </p:cxnSp>
      <p:cxnSp>
        <p:nvCxnSpPr>
          <p:cNvPr id="25" name="Shape 25"/>
          <p:cNvCxnSpPr/>
          <p:nvPr/>
        </p:nvCxnSpPr>
        <p:spPr>
          <a:xfrm>
            <a:off x="425198" y="554200"/>
            <a:ext cx="183300" cy="0"/>
          </a:xfrm>
          <a:prstGeom prst="straightConnector1">
            <a:avLst/>
          </a:prstGeom>
          <a:noFill/>
          <a:ln w="19050" cap="flat" cmpd="sng">
            <a:solidFill>
              <a:schemeClr val="dk2"/>
            </a:solidFill>
            <a:prstDash val="solid"/>
            <a:round/>
            <a:headEnd type="none" w="med" len="med"/>
            <a:tailEnd type="none" w="med" len="med"/>
          </a:ln>
        </p:spPr>
      </p:cxnSp>
      <p:sp>
        <p:nvSpPr>
          <p:cNvPr id="26" name="Shape 26"/>
          <p:cNvSpPr txBox="1">
            <a:spLocks noGrp="1"/>
          </p:cNvSpPr>
          <p:nvPr>
            <p:ph type="title"/>
          </p:nvPr>
        </p:nvSpPr>
        <p:spPr>
          <a:xfrm>
            <a:off x="2400250" y="767933"/>
            <a:ext cx="6321600" cy="847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7" name="Shape 27"/>
          <p:cNvSpPr txBox="1">
            <a:spLocks noGrp="1"/>
          </p:cNvSpPr>
          <p:nvPr>
            <p:ph type="body" idx="1"/>
          </p:nvPr>
        </p:nvSpPr>
        <p:spPr>
          <a:xfrm>
            <a:off x="2410112" y="2127701"/>
            <a:ext cx="6321600" cy="4003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28" name="Shape 28"/>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ColTx">
  <p:cSld name="Title and two columns">
    <p:spTree>
      <p:nvGrpSpPr>
        <p:cNvPr id="1" name="Shape 29"/>
        <p:cNvGrpSpPr/>
        <p:nvPr/>
      </p:nvGrpSpPr>
      <p:grpSpPr>
        <a:xfrm>
          <a:off x="0" y="0"/>
          <a:ext cx="0" cy="0"/>
          <a:chOff x="0" y="0"/>
          <a:chExt cx="0" cy="0"/>
        </a:xfrm>
      </p:grpSpPr>
      <p:cxnSp>
        <p:nvCxnSpPr>
          <p:cNvPr id="30" name="Shape 30"/>
          <p:cNvCxnSpPr/>
          <p:nvPr/>
        </p:nvCxnSpPr>
        <p:spPr>
          <a:xfrm>
            <a:off x="2477724" y="554200"/>
            <a:ext cx="6244200" cy="0"/>
          </a:xfrm>
          <a:prstGeom prst="straightConnector1">
            <a:avLst/>
          </a:prstGeom>
          <a:noFill/>
          <a:ln w="38100" cap="flat" cmpd="sng">
            <a:solidFill>
              <a:schemeClr val="dk2"/>
            </a:solidFill>
            <a:prstDash val="solid"/>
            <a:round/>
            <a:headEnd type="none" w="med" len="med"/>
            <a:tailEnd type="none" w="med" len="med"/>
          </a:ln>
        </p:spPr>
      </p:cxnSp>
      <p:cxnSp>
        <p:nvCxnSpPr>
          <p:cNvPr id="31" name="Shape 31"/>
          <p:cNvCxnSpPr/>
          <p:nvPr/>
        </p:nvCxnSpPr>
        <p:spPr>
          <a:xfrm>
            <a:off x="2477724" y="6320000"/>
            <a:ext cx="6244200" cy="0"/>
          </a:xfrm>
          <a:prstGeom prst="straightConnector1">
            <a:avLst/>
          </a:prstGeom>
          <a:noFill/>
          <a:ln w="19050" cap="flat" cmpd="sng">
            <a:solidFill>
              <a:schemeClr val="dk2"/>
            </a:solidFill>
            <a:prstDash val="solid"/>
            <a:round/>
            <a:headEnd type="none" w="med" len="med"/>
            <a:tailEnd type="none" w="med" len="med"/>
          </a:ln>
        </p:spPr>
      </p:cxnSp>
      <p:cxnSp>
        <p:nvCxnSpPr>
          <p:cNvPr id="32" name="Shape 32"/>
          <p:cNvCxnSpPr/>
          <p:nvPr/>
        </p:nvCxnSpPr>
        <p:spPr>
          <a:xfrm>
            <a:off x="425198" y="554200"/>
            <a:ext cx="183300" cy="0"/>
          </a:xfrm>
          <a:prstGeom prst="straightConnector1">
            <a:avLst/>
          </a:prstGeom>
          <a:noFill/>
          <a:ln w="19050" cap="flat" cmpd="sng">
            <a:solidFill>
              <a:schemeClr val="dk2"/>
            </a:solidFill>
            <a:prstDash val="solid"/>
            <a:round/>
            <a:headEnd type="none" w="med" len="med"/>
            <a:tailEnd type="none" w="med" len="med"/>
          </a:ln>
        </p:spPr>
      </p:cxnSp>
      <p:sp>
        <p:nvSpPr>
          <p:cNvPr id="33" name="Shape 33"/>
          <p:cNvSpPr txBox="1">
            <a:spLocks noGrp="1"/>
          </p:cNvSpPr>
          <p:nvPr>
            <p:ph type="title"/>
          </p:nvPr>
        </p:nvSpPr>
        <p:spPr>
          <a:xfrm>
            <a:off x="2400250" y="767933"/>
            <a:ext cx="6321600" cy="8472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4" name="Shape 34"/>
          <p:cNvSpPr txBox="1">
            <a:spLocks noGrp="1"/>
          </p:cNvSpPr>
          <p:nvPr>
            <p:ph type="body" idx="1"/>
          </p:nvPr>
        </p:nvSpPr>
        <p:spPr>
          <a:xfrm>
            <a:off x="2400302" y="2136900"/>
            <a:ext cx="3071400" cy="4003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5" name="Shape 35"/>
          <p:cNvSpPr txBox="1">
            <a:spLocks noGrp="1"/>
          </p:cNvSpPr>
          <p:nvPr>
            <p:ph type="body" idx="2"/>
          </p:nvPr>
        </p:nvSpPr>
        <p:spPr>
          <a:xfrm>
            <a:off x="5650571" y="2136900"/>
            <a:ext cx="3071400" cy="4003200"/>
          </a:xfrm>
          <a:prstGeom prst="rect">
            <a:avLst/>
          </a:prstGeom>
        </p:spPr>
        <p:txBody>
          <a:bodyPr lIns="91425" tIns="91425" rIns="91425" bIns="91425" anchor="t" anchorCtr="0"/>
          <a:lstStyle>
            <a:lvl1pPr lvl="0">
              <a:spcBef>
                <a:spcPts val="0"/>
              </a:spcBef>
              <a:buSzPct val="100000"/>
              <a:defRPr sz="14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36" name="Shape 36"/>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303300" y="548766"/>
            <a:ext cx="8520600" cy="852900"/>
          </a:xfrm>
          <a:prstGeom prst="rect">
            <a:avLst/>
          </a:prstGeom>
        </p:spPr>
        <p:txBody>
          <a:bodyPr lIns="91425" tIns="91425" rIns="91425" bIns="91425" anchor="t" anchorCtr="0"/>
          <a:lstStyle>
            <a:lvl1pPr lvl="0">
              <a:spcBef>
                <a:spcPts val="0"/>
              </a:spcBef>
              <a:defRPr/>
            </a:lvl1pPr>
            <a:lvl2pPr lvl="1">
              <a:spcBef>
                <a:spcPts val="0"/>
              </a:spcBef>
              <a:defRPr/>
            </a:lvl2pPr>
            <a:lvl3pPr lvl="2">
              <a:spcBef>
                <a:spcPts val="0"/>
              </a:spcBef>
              <a:defRPr/>
            </a:lvl3pPr>
            <a:lvl4pPr lvl="3">
              <a:spcBef>
                <a:spcPts val="0"/>
              </a:spcBef>
              <a:defRPr/>
            </a:lvl4pPr>
            <a:lvl5pPr lvl="4">
              <a:spcBef>
                <a:spcPts val="0"/>
              </a:spcBef>
              <a:defRPr/>
            </a:lvl5pPr>
            <a:lvl6pPr lvl="5">
              <a:spcBef>
                <a:spcPts val="0"/>
              </a:spcBef>
              <a:defRPr/>
            </a:lvl6pPr>
            <a:lvl7pPr lvl="6">
              <a:spcBef>
                <a:spcPts val="0"/>
              </a:spcBef>
              <a:defRPr/>
            </a:lvl7pPr>
            <a:lvl8pPr lvl="7">
              <a:spcBef>
                <a:spcPts val="0"/>
              </a:spcBef>
              <a:defRPr/>
            </a:lvl8pPr>
            <a:lvl9pPr lvl="8">
              <a:spcBef>
                <a:spcPts val="0"/>
              </a:spcBef>
              <a:defRPr/>
            </a:lvl9pPr>
          </a:lstStyle>
          <a:p>
            <a:endParaRPr/>
          </a:p>
        </p:txBody>
      </p:sp>
      <p:sp>
        <p:nvSpPr>
          <p:cNvPr id="39" name="Shape 39"/>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One column text">
    <p:spTree>
      <p:nvGrpSpPr>
        <p:cNvPr id="1" name="Shape 40"/>
        <p:cNvGrpSpPr/>
        <p:nvPr/>
      </p:nvGrpSpPr>
      <p:grpSpPr>
        <a:xfrm>
          <a:off x="0" y="0"/>
          <a:ext cx="0" cy="0"/>
          <a:chOff x="0" y="0"/>
          <a:chExt cx="0" cy="0"/>
        </a:xfrm>
      </p:grpSpPr>
      <p:cxnSp>
        <p:nvCxnSpPr>
          <p:cNvPr id="41" name="Shape 41"/>
          <p:cNvCxnSpPr/>
          <p:nvPr/>
        </p:nvCxnSpPr>
        <p:spPr>
          <a:xfrm>
            <a:off x="425198" y="554200"/>
            <a:ext cx="183300" cy="0"/>
          </a:xfrm>
          <a:prstGeom prst="straightConnector1">
            <a:avLst/>
          </a:prstGeom>
          <a:noFill/>
          <a:ln w="19050" cap="flat" cmpd="sng">
            <a:solidFill>
              <a:schemeClr val="dk2"/>
            </a:solidFill>
            <a:prstDash val="solid"/>
            <a:round/>
            <a:headEnd type="none" w="med" len="med"/>
            <a:tailEnd type="none" w="med" len="med"/>
          </a:ln>
        </p:spPr>
      </p:cxnSp>
      <p:sp>
        <p:nvSpPr>
          <p:cNvPr id="42" name="Shape 42"/>
          <p:cNvSpPr txBox="1">
            <a:spLocks noGrp="1"/>
          </p:cNvSpPr>
          <p:nvPr>
            <p:ph type="title"/>
          </p:nvPr>
        </p:nvSpPr>
        <p:spPr>
          <a:xfrm>
            <a:off x="319500" y="1248800"/>
            <a:ext cx="2808000" cy="1007700"/>
          </a:xfrm>
          <a:prstGeom prst="rect">
            <a:avLst/>
          </a:prstGeom>
        </p:spPr>
        <p:txBody>
          <a:bodyPr lIns="91425" tIns="91425" rIns="91425" bIns="91425" anchor="b" anchorCtr="0"/>
          <a:lstStyle>
            <a:lvl1pPr lvl="0">
              <a:spcBef>
                <a:spcPts val="0"/>
              </a:spcBef>
              <a:buSzPct val="100000"/>
              <a:defRPr sz="2400"/>
            </a:lvl1pPr>
            <a:lvl2pPr lvl="1">
              <a:spcBef>
                <a:spcPts val="0"/>
              </a:spcBef>
              <a:buSzPct val="100000"/>
              <a:defRPr sz="2400"/>
            </a:lvl2pPr>
            <a:lvl3pPr lvl="2">
              <a:spcBef>
                <a:spcPts val="0"/>
              </a:spcBef>
              <a:buSzPct val="100000"/>
              <a:defRPr sz="2400"/>
            </a:lvl3pPr>
            <a:lvl4pPr lvl="3">
              <a:spcBef>
                <a:spcPts val="0"/>
              </a:spcBef>
              <a:buSzPct val="100000"/>
              <a:defRPr sz="2400"/>
            </a:lvl4pPr>
            <a:lvl5pPr lvl="4">
              <a:spcBef>
                <a:spcPts val="0"/>
              </a:spcBef>
              <a:buSzPct val="100000"/>
              <a:defRPr sz="2400"/>
            </a:lvl5pPr>
            <a:lvl6pPr lvl="5">
              <a:spcBef>
                <a:spcPts val="0"/>
              </a:spcBef>
              <a:buSzPct val="100000"/>
              <a:defRPr sz="2400"/>
            </a:lvl6pPr>
            <a:lvl7pPr lvl="6">
              <a:spcBef>
                <a:spcPts val="0"/>
              </a:spcBef>
              <a:buSzPct val="100000"/>
              <a:defRPr sz="2400"/>
            </a:lvl7pPr>
            <a:lvl8pPr lvl="7">
              <a:spcBef>
                <a:spcPts val="0"/>
              </a:spcBef>
              <a:buSzPct val="100000"/>
              <a:defRPr sz="2400"/>
            </a:lvl8pPr>
            <a:lvl9pPr lvl="8">
              <a:spcBef>
                <a:spcPts val="0"/>
              </a:spcBef>
              <a:buSzPct val="100000"/>
              <a:defRPr sz="2400"/>
            </a:lvl9pPr>
          </a:lstStyle>
          <a:p>
            <a:endParaRPr/>
          </a:p>
        </p:txBody>
      </p:sp>
      <p:sp>
        <p:nvSpPr>
          <p:cNvPr id="43" name="Shape 43"/>
          <p:cNvSpPr txBox="1">
            <a:spLocks noGrp="1"/>
          </p:cNvSpPr>
          <p:nvPr>
            <p:ph type="body" idx="1"/>
          </p:nvPr>
        </p:nvSpPr>
        <p:spPr>
          <a:xfrm>
            <a:off x="319500" y="2462405"/>
            <a:ext cx="2808000" cy="3741600"/>
          </a:xfrm>
          <a:prstGeom prst="rect">
            <a:avLst/>
          </a:prstGeom>
        </p:spPr>
        <p:txBody>
          <a:bodyPr lIns="91425" tIns="91425" rIns="91425" bIns="91425" anchor="t" anchorCtr="0"/>
          <a:lstStyle>
            <a:lvl1pPr lvl="0">
              <a:spcBef>
                <a:spcPts val="0"/>
              </a:spcBef>
              <a:buSzPct val="100000"/>
              <a:defRPr sz="1200"/>
            </a:lvl1pPr>
            <a:lvl2pPr lvl="1">
              <a:spcBef>
                <a:spcPts val="0"/>
              </a:spcBef>
              <a:buSzPct val="100000"/>
              <a:defRPr sz="1200"/>
            </a:lvl2pPr>
            <a:lvl3pPr lvl="2">
              <a:spcBef>
                <a:spcPts val="0"/>
              </a:spcBef>
              <a:buSzPct val="100000"/>
              <a:defRPr sz="1200"/>
            </a:lvl3pPr>
            <a:lvl4pPr lvl="3">
              <a:spcBef>
                <a:spcPts val="0"/>
              </a:spcBef>
              <a:buSzPct val="100000"/>
              <a:defRPr sz="1200"/>
            </a:lvl4pPr>
            <a:lvl5pPr lvl="4">
              <a:spcBef>
                <a:spcPts val="0"/>
              </a:spcBef>
              <a:buSzPct val="100000"/>
              <a:defRPr sz="1200"/>
            </a:lvl5pPr>
            <a:lvl6pPr lvl="5">
              <a:spcBef>
                <a:spcPts val="0"/>
              </a:spcBef>
              <a:buSzPct val="100000"/>
              <a:defRPr sz="1200"/>
            </a:lvl6pPr>
            <a:lvl7pPr lvl="6">
              <a:spcBef>
                <a:spcPts val="0"/>
              </a:spcBef>
              <a:buSzPct val="100000"/>
              <a:defRPr sz="1200"/>
            </a:lvl7pPr>
            <a:lvl8pPr lvl="7">
              <a:spcBef>
                <a:spcPts val="0"/>
              </a:spcBef>
              <a:buSzPct val="100000"/>
              <a:defRPr sz="1200"/>
            </a:lvl8pPr>
            <a:lvl9pPr lvl="8">
              <a:spcBef>
                <a:spcPts val="0"/>
              </a:spcBef>
              <a:buSzPct val="100000"/>
              <a:defRPr sz="1200"/>
            </a:lvl9pPr>
          </a:lstStyle>
          <a:p>
            <a:endParaRPr/>
          </a:p>
        </p:txBody>
      </p:sp>
      <p:sp>
        <p:nvSpPr>
          <p:cNvPr id="44" name="Shape 44"/>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Main point">
    <p:bg>
      <p:bgPr>
        <a:solidFill>
          <a:schemeClr val="lt2"/>
        </a:solidFill>
        <a:effectLst/>
      </p:bgPr>
    </p:bg>
    <p:spTree>
      <p:nvGrpSpPr>
        <p:cNvPr id="1" name="Shape 45"/>
        <p:cNvGrpSpPr/>
        <p:nvPr/>
      </p:nvGrpSpPr>
      <p:grpSpPr>
        <a:xfrm>
          <a:off x="0" y="0"/>
          <a:ext cx="0" cy="0"/>
          <a:chOff x="0" y="0"/>
          <a:chExt cx="0" cy="0"/>
        </a:xfrm>
      </p:grpSpPr>
      <p:cxnSp>
        <p:nvCxnSpPr>
          <p:cNvPr id="46" name="Shape 46"/>
          <p:cNvCxnSpPr/>
          <p:nvPr/>
        </p:nvCxnSpPr>
        <p:spPr>
          <a:xfrm>
            <a:off x="425198" y="554200"/>
            <a:ext cx="183300" cy="0"/>
          </a:xfrm>
          <a:prstGeom prst="straightConnector1">
            <a:avLst/>
          </a:prstGeom>
          <a:noFill/>
          <a:ln w="19050" cap="flat" cmpd="sng">
            <a:solidFill>
              <a:schemeClr val="lt1"/>
            </a:solidFill>
            <a:prstDash val="solid"/>
            <a:round/>
            <a:headEnd type="none" w="med" len="med"/>
            <a:tailEnd type="none" w="med" len="med"/>
          </a:ln>
        </p:spPr>
      </p:cxnSp>
      <p:sp>
        <p:nvSpPr>
          <p:cNvPr id="47" name="Shape 47"/>
          <p:cNvSpPr txBox="1">
            <a:spLocks noGrp="1"/>
          </p:cNvSpPr>
          <p:nvPr>
            <p:ph type="title"/>
          </p:nvPr>
        </p:nvSpPr>
        <p:spPr>
          <a:xfrm>
            <a:off x="283103" y="949520"/>
            <a:ext cx="6244200" cy="5114100"/>
          </a:xfrm>
          <a:prstGeom prst="rect">
            <a:avLst/>
          </a:prstGeom>
        </p:spPr>
        <p:txBody>
          <a:bodyPr lIns="91425" tIns="91425" rIns="91425" bIns="91425" anchor="ctr" anchorCtr="0"/>
          <a:lstStyle>
            <a:lvl1pPr lvl="0">
              <a:spcBef>
                <a:spcPts val="0"/>
              </a:spcBef>
              <a:buClr>
                <a:schemeClr val="lt1"/>
              </a:buClr>
              <a:buSzPct val="100000"/>
              <a:defRPr sz="4800">
                <a:solidFill>
                  <a:schemeClr val="lt1"/>
                </a:solidFill>
              </a:defRPr>
            </a:lvl1pPr>
            <a:lvl2pPr lvl="1">
              <a:spcBef>
                <a:spcPts val="0"/>
              </a:spcBef>
              <a:buClr>
                <a:schemeClr val="lt1"/>
              </a:buClr>
              <a:buSzPct val="100000"/>
              <a:defRPr sz="4800">
                <a:solidFill>
                  <a:schemeClr val="lt1"/>
                </a:solidFill>
              </a:defRPr>
            </a:lvl2pPr>
            <a:lvl3pPr lvl="2">
              <a:spcBef>
                <a:spcPts val="0"/>
              </a:spcBef>
              <a:buClr>
                <a:schemeClr val="lt1"/>
              </a:buClr>
              <a:buSzPct val="100000"/>
              <a:defRPr sz="4800">
                <a:solidFill>
                  <a:schemeClr val="lt1"/>
                </a:solidFill>
              </a:defRPr>
            </a:lvl3pPr>
            <a:lvl4pPr lvl="3">
              <a:spcBef>
                <a:spcPts val="0"/>
              </a:spcBef>
              <a:buClr>
                <a:schemeClr val="lt1"/>
              </a:buClr>
              <a:buSzPct val="100000"/>
              <a:defRPr sz="4800">
                <a:solidFill>
                  <a:schemeClr val="lt1"/>
                </a:solidFill>
              </a:defRPr>
            </a:lvl4pPr>
            <a:lvl5pPr lvl="4">
              <a:spcBef>
                <a:spcPts val="0"/>
              </a:spcBef>
              <a:buClr>
                <a:schemeClr val="lt1"/>
              </a:buClr>
              <a:buSzPct val="100000"/>
              <a:defRPr sz="4800">
                <a:solidFill>
                  <a:schemeClr val="lt1"/>
                </a:solidFill>
              </a:defRPr>
            </a:lvl5pPr>
            <a:lvl6pPr lvl="5">
              <a:spcBef>
                <a:spcPts val="0"/>
              </a:spcBef>
              <a:buClr>
                <a:schemeClr val="lt1"/>
              </a:buClr>
              <a:buSzPct val="100000"/>
              <a:defRPr sz="4800">
                <a:solidFill>
                  <a:schemeClr val="lt1"/>
                </a:solidFill>
              </a:defRPr>
            </a:lvl6pPr>
            <a:lvl7pPr lvl="6">
              <a:spcBef>
                <a:spcPts val="0"/>
              </a:spcBef>
              <a:buClr>
                <a:schemeClr val="lt1"/>
              </a:buClr>
              <a:buSzPct val="100000"/>
              <a:defRPr sz="4800">
                <a:solidFill>
                  <a:schemeClr val="lt1"/>
                </a:solidFill>
              </a:defRPr>
            </a:lvl7pPr>
            <a:lvl8pPr lvl="7">
              <a:spcBef>
                <a:spcPts val="0"/>
              </a:spcBef>
              <a:buClr>
                <a:schemeClr val="lt1"/>
              </a:buClr>
              <a:buSzPct val="100000"/>
              <a:defRPr sz="4800">
                <a:solidFill>
                  <a:schemeClr val="lt1"/>
                </a:solidFill>
              </a:defRPr>
            </a:lvl8pPr>
            <a:lvl9pPr lvl="8">
              <a:spcBef>
                <a:spcPts val="0"/>
              </a:spcBef>
              <a:buClr>
                <a:schemeClr val="lt1"/>
              </a:buClr>
              <a:buSzPct val="100000"/>
              <a:defRPr sz="4800">
                <a:solidFill>
                  <a:schemeClr val="lt1"/>
                </a:solidFill>
              </a:defRPr>
            </a:lvl9pPr>
          </a:lstStyle>
          <a:p>
            <a:endParaRPr/>
          </a:p>
        </p:txBody>
      </p:sp>
      <p:sp>
        <p:nvSpPr>
          <p:cNvPr id="48" name="Shape 48"/>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cSld name="Section title and description">
    <p:spTree>
      <p:nvGrpSpPr>
        <p:cNvPr id="1" name="Shape 49"/>
        <p:cNvGrpSpPr/>
        <p:nvPr/>
      </p:nvGrpSpPr>
      <p:grpSpPr>
        <a:xfrm>
          <a:off x="0" y="0"/>
          <a:ext cx="0" cy="0"/>
          <a:chOff x="0" y="0"/>
          <a:chExt cx="0" cy="0"/>
        </a:xfrm>
      </p:grpSpPr>
      <p:sp>
        <p:nvSpPr>
          <p:cNvPr id="50" name="Shape 50"/>
          <p:cNvSpPr/>
          <p:nvPr/>
        </p:nvSpPr>
        <p:spPr>
          <a:xfrm>
            <a:off x="4572000" y="166"/>
            <a:ext cx="4572000" cy="6858000"/>
          </a:xfrm>
          <a:prstGeom prst="rect">
            <a:avLst/>
          </a:prstGeom>
          <a:solidFill>
            <a:schemeClr val="accent1"/>
          </a:solidFill>
          <a:ln>
            <a:noFill/>
          </a:ln>
        </p:spPr>
        <p:txBody>
          <a:bodyPr lIns="91425" tIns="91425" rIns="91425" bIns="91425" anchor="ctr" anchorCtr="0">
            <a:noAutofit/>
          </a:bodyPr>
          <a:lstStyle/>
          <a:p>
            <a:pPr lvl="0">
              <a:spcBef>
                <a:spcPts val="0"/>
              </a:spcBef>
              <a:buNone/>
            </a:pPr>
            <a:endParaRPr/>
          </a:p>
        </p:txBody>
      </p:sp>
      <p:cxnSp>
        <p:nvCxnSpPr>
          <p:cNvPr id="51" name="Shape 51"/>
          <p:cNvCxnSpPr/>
          <p:nvPr/>
        </p:nvCxnSpPr>
        <p:spPr>
          <a:xfrm>
            <a:off x="5029675" y="5994000"/>
            <a:ext cx="468300" cy="0"/>
          </a:xfrm>
          <a:prstGeom prst="straightConnector1">
            <a:avLst/>
          </a:prstGeom>
          <a:noFill/>
          <a:ln w="19050" cap="flat" cmpd="sng">
            <a:solidFill>
              <a:schemeClr val="lt1"/>
            </a:solidFill>
            <a:prstDash val="solid"/>
            <a:round/>
            <a:headEnd type="none" w="med" len="med"/>
            <a:tailEnd type="none" w="med" len="med"/>
          </a:ln>
        </p:spPr>
      </p:cxnSp>
      <p:sp>
        <p:nvSpPr>
          <p:cNvPr id="52" name="Shape 52"/>
          <p:cNvSpPr txBox="1">
            <a:spLocks noGrp="1"/>
          </p:cNvSpPr>
          <p:nvPr>
            <p:ph type="title"/>
          </p:nvPr>
        </p:nvSpPr>
        <p:spPr>
          <a:xfrm>
            <a:off x="265500" y="1863133"/>
            <a:ext cx="4045200" cy="1757700"/>
          </a:xfrm>
          <a:prstGeom prst="rect">
            <a:avLst/>
          </a:prstGeom>
        </p:spPr>
        <p:txBody>
          <a:bodyPr lIns="91425" tIns="91425" rIns="91425" bIns="91425" anchor="b" anchorCtr="0"/>
          <a:lstStyle>
            <a:lvl1pPr lvl="0" algn="ctr">
              <a:spcBef>
                <a:spcPts val="0"/>
              </a:spcBef>
              <a:buClr>
                <a:schemeClr val="accent1"/>
              </a:buClr>
              <a:buSzPct val="100000"/>
              <a:defRPr sz="3600">
                <a:solidFill>
                  <a:schemeClr val="accent1"/>
                </a:solidFill>
              </a:defRPr>
            </a:lvl1pPr>
            <a:lvl2pPr lvl="1" algn="ctr">
              <a:spcBef>
                <a:spcPts val="0"/>
              </a:spcBef>
              <a:buClr>
                <a:schemeClr val="accent1"/>
              </a:buClr>
              <a:buSzPct val="100000"/>
              <a:defRPr sz="3600">
                <a:solidFill>
                  <a:schemeClr val="accent1"/>
                </a:solidFill>
              </a:defRPr>
            </a:lvl2pPr>
            <a:lvl3pPr lvl="2" algn="ctr">
              <a:spcBef>
                <a:spcPts val="0"/>
              </a:spcBef>
              <a:buClr>
                <a:schemeClr val="accent1"/>
              </a:buClr>
              <a:buSzPct val="100000"/>
              <a:defRPr sz="3600">
                <a:solidFill>
                  <a:schemeClr val="accent1"/>
                </a:solidFill>
              </a:defRPr>
            </a:lvl3pPr>
            <a:lvl4pPr lvl="3" algn="ctr">
              <a:spcBef>
                <a:spcPts val="0"/>
              </a:spcBef>
              <a:buClr>
                <a:schemeClr val="accent1"/>
              </a:buClr>
              <a:buSzPct val="100000"/>
              <a:defRPr sz="3600">
                <a:solidFill>
                  <a:schemeClr val="accent1"/>
                </a:solidFill>
              </a:defRPr>
            </a:lvl4pPr>
            <a:lvl5pPr lvl="4" algn="ctr">
              <a:spcBef>
                <a:spcPts val="0"/>
              </a:spcBef>
              <a:buClr>
                <a:schemeClr val="accent1"/>
              </a:buClr>
              <a:buSzPct val="100000"/>
              <a:defRPr sz="3600">
                <a:solidFill>
                  <a:schemeClr val="accent1"/>
                </a:solidFill>
              </a:defRPr>
            </a:lvl5pPr>
            <a:lvl6pPr lvl="5" algn="ctr">
              <a:spcBef>
                <a:spcPts val="0"/>
              </a:spcBef>
              <a:buClr>
                <a:schemeClr val="accent1"/>
              </a:buClr>
              <a:buSzPct val="100000"/>
              <a:defRPr sz="3600">
                <a:solidFill>
                  <a:schemeClr val="accent1"/>
                </a:solidFill>
              </a:defRPr>
            </a:lvl6pPr>
            <a:lvl7pPr lvl="6" algn="ctr">
              <a:spcBef>
                <a:spcPts val="0"/>
              </a:spcBef>
              <a:buClr>
                <a:schemeClr val="accent1"/>
              </a:buClr>
              <a:buSzPct val="100000"/>
              <a:defRPr sz="3600">
                <a:solidFill>
                  <a:schemeClr val="accent1"/>
                </a:solidFill>
              </a:defRPr>
            </a:lvl7pPr>
            <a:lvl8pPr lvl="7" algn="ctr">
              <a:spcBef>
                <a:spcPts val="0"/>
              </a:spcBef>
              <a:buClr>
                <a:schemeClr val="accent1"/>
              </a:buClr>
              <a:buSzPct val="100000"/>
              <a:defRPr sz="3600">
                <a:solidFill>
                  <a:schemeClr val="accent1"/>
                </a:solidFill>
              </a:defRPr>
            </a:lvl8pPr>
            <a:lvl9pPr lvl="8" algn="ctr">
              <a:spcBef>
                <a:spcPts val="0"/>
              </a:spcBef>
              <a:buClr>
                <a:schemeClr val="accent1"/>
              </a:buClr>
              <a:buSzPct val="100000"/>
              <a:defRPr sz="3600">
                <a:solidFill>
                  <a:schemeClr val="accent1"/>
                </a:solidFill>
              </a:defRPr>
            </a:lvl9pPr>
          </a:lstStyle>
          <a:p>
            <a:endParaRPr/>
          </a:p>
        </p:txBody>
      </p:sp>
      <p:sp>
        <p:nvSpPr>
          <p:cNvPr id="53" name="Shape 53"/>
          <p:cNvSpPr txBox="1">
            <a:spLocks noGrp="1"/>
          </p:cNvSpPr>
          <p:nvPr>
            <p:ph type="subTitle" idx="1"/>
          </p:nvPr>
        </p:nvSpPr>
        <p:spPr>
          <a:xfrm>
            <a:off x="265500" y="3647160"/>
            <a:ext cx="4045200" cy="1794000"/>
          </a:xfrm>
          <a:prstGeom prst="rect">
            <a:avLst/>
          </a:prstGeom>
        </p:spPr>
        <p:txBody>
          <a:bodyPr lIns="91425" tIns="91425" rIns="91425" bIns="91425" anchor="t" anchorCtr="0"/>
          <a:lstStyle>
            <a:lvl1pPr lvl="0" algn="ctr">
              <a:lnSpc>
                <a:spcPct val="100000"/>
              </a:lnSpc>
              <a:spcBef>
                <a:spcPts val="0"/>
              </a:spcBef>
              <a:spcAft>
                <a:spcPts val="0"/>
              </a:spcAft>
              <a:buSzPct val="100000"/>
              <a:buNone/>
              <a:defRPr sz="2100"/>
            </a:lvl1pPr>
            <a:lvl2pPr lvl="1" algn="ctr">
              <a:lnSpc>
                <a:spcPct val="100000"/>
              </a:lnSpc>
              <a:spcBef>
                <a:spcPts val="0"/>
              </a:spcBef>
              <a:spcAft>
                <a:spcPts val="0"/>
              </a:spcAft>
              <a:buSzPct val="100000"/>
              <a:buNone/>
              <a:defRPr sz="2100"/>
            </a:lvl2pPr>
            <a:lvl3pPr lvl="2" algn="ctr">
              <a:lnSpc>
                <a:spcPct val="100000"/>
              </a:lnSpc>
              <a:spcBef>
                <a:spcPts val="0"/>
              </a:spcBef>
              <a:spcAft>
                <a:spcPts val="0"/>
              </a:spcAft>
              <a:buSzPct val="100000"/>
              <a:buNone/>
              <a:defRPr sz="2100"/>
            </a:lvl3pPr>
            <a:lvl4pPr lvl="3" algn="ctr">
              <a:lnSpc>
                <a:spcPct val="100000"/>
              </a:lnSpc>
              <a:spcBef>
                <a:spcPts val="0"/>
              </a:spcBef>
              <a:spcAft>
                <a:spcPts val="0"/>
              </a:spcAft>
              <a:buSzPct val="100000"/>
              <a:buNone/>
              <a:defRPr sz="2100"/>
            </a:lvl4pPr>
            <a:lvl5pPr lvl="4" algn="ctr">
              <a:lnSpc>
                <a:spcPct val="100000"/>
              </a:lnSpc>
              <a:spcBef>
                <a:spcPts val="0"/>
              </a:spcBef>
              <a:spcAft>
                <a:spcPts val="0"/>
              </a:spcAft>
              <a:buSzPct val="100000"/>
              <a:buNone/>
              <a:defRPr sz="2100"/>
            </a:lvl5pPr>
            <a:lvl6pPr lvl="5" algn="ctr">
              <a:lnSpc>
                <a:spcPct val="100000"/>
              </a:lnSpc>
              <a:spcBef>
                <a:spcPts val="0"/>
              </a:spcBef>
              <a:spcAft>
                <a:spcPts val="0"/>
              </a:spcAft>
              <a:buSzPct val="100000"/>
              <a:buNone/>
              <a:defRPr sz="2100"/>
            </a:lvl6pPr>
            <a:lvl7pPr lvl="6" algn="ctr">
              <a:lnSpc>
                <a:spcPct val="100000"/>
              </a:lnSpc>
              <a:spcBef>
                <a:spcPts val="0"/>
              </a:spcBef>
              <a:spcAft>
                <a:spcPts val="0"/>
              </a:spcAft>
              <a:buSzPct val="100000"/>
              <a:buNone/>
              <a:defRPr sz="2100"/>
            </a:lvl7pPr>
            <a:lvl8pPr lvl="7" algn="ctr">
              <a:lnSpc>
                <a:spcPct val="100000"/>
              </a:lnSpc>
              <a:spcBef>
                <a:spcPts val="0"/>
              </a:spcBef>
              <a:spcAft>
                <a:spcPts val="0"/>
              </a:spcAft>
              <a:buSzPct val="100000"/>
              <a:buNone/>
              <a:defRPr sz="2100"/>
            </a:lvl8pPr>
            <a:lvl9pPr lvl="8" algn="ctr">
              <a:lnSpc>
                <a:spcPct val="100000"/>
              </a:lnSpc>
              <a:spcBef>
                <a:spcPts val="0"/>
              </a:spcBef>
              <a:spcAft>
                <a:spcPts val="0"/>
              </a:spcAft>
              <a:buSzPct val="100000"/>
              <a:buNone/>
              <a:defRPr sz="2100"/>
            </a:lvl9pPr>
          </a:lstStyle>
          <a:p>
            <a:endParaRPr/>
          </a:p>
        </p:txBody>
      </p:sp>
      <p:sp>
        <p:nvSpPr>
          <p:cNvPr id="54" name="Shape 54"/>
          <p:cNvSpPr txBox="1">
            <a:spLocks noGrp="1"/>
          </p:cNvSpPr>
          <p:nvPr>
            <p:ph type="body" idx="2"/>
          </p:nvPr>
        </p:nvSpPr>
        <p:spPr>
          <a:xfrm>
            <a:off x="4939500" y="965600"/>
            <a:ext cx="3837000" cy="4926900"/>
          </a:xfrm>
          <a:prstGeom prst="rect">
            <a:avLst/>
          </a:prstGeom>
        </p:spPr>
        <p:txBody>
          <a:bodyPr lIns="91425" tIns="91425" rIns="91425" bIns="91425" anchor="ctr" anchorCtr="0"/>
          <a:lstStyle>
            <a:lvl1pPr lvl="0">
              <a:spcBef>
                <a:spcPts val="0"/>
              </a:spcBef>
              <a:buClr>
                <a:schemeClr val="lt1"/>
              </a:buClr>
              <a:defRPr>
                <a:solidFill>
                  <a:schemeClr val="lt1"/>
                </a:solidFill>
              </a:defRPr>
            </a:lvl1pPr>
            <a:lvl2pPr lvl="1">
              <a:spcBef>
                <a:spcPts val="0"/>
              </a:spcBef>
              <a:buClr>
                <a:schemeClr val="lt1"/>
              </a:buClr>
              <a:defRPr>
                <a:solidFill>
                  <a:schemeClr val="lt1"/>
                </a:solidFill>
              </a:defRPr>
            </a:lvl2pPr>
            <a:lvl3pPr lvl="2">
              <a:spcBef>
                <a:spcPts val="0"/>
              </a:spcBef>
              <a:buClr>
                <a:schemeClr val="lt1"/>
              </a:buClr>
              <a:defRPr>
                <a:solidFill>
                  <a:schemeClr val="lt1"/>
                </a:solidFill>
              </a:defRPr>
            </a:lvl3pPr>
            <a:lvl4pPr lvl="3">
              <a:spcBef>
                <a:spcPts val="0"/>
              </a:spcBef>
              <a:buClr>
                <a:schemeClr val="lt1"/>
              </a:buClr>
              <a:defRPr>
                <a:solidFill>
                  <a:schemeClr val="lt1"/>
                </a:solidFill>
              </a:defRPr>
            </a:lvl4pPr>
            <a:lvl5pPr lvl="4">
              <a:spcBef>
                <a:spcPts val="0"/>
              </a:spcBef>
              <a:buClr>
                <a:schemeClr val="lt1"/>
              </a:buClr>
              <a:defRPr>
                <a:solidFill>
                  <a:schemeClr val="lt1"/>
                </a:solidFill>
              </a:defRPr>
            </a:lvl5pPr>
            <a:lvl6pPr lvl="5">
              <a:spcBef>
                <a:spcPts val="0"/>
              </a:spcBef>
              <a:buClr>
                <a:schemeClr val="lt1"/>
              </a:buClr>
              <a:defRPr>
                <a:solidFill>
                  <a:schemeClr val="lt1"/>
                </a:solidFill>
              </a:defRPr>
            </a:lvl6pPr>
            <a:lvl7pPr lvl="6">
              <a:spcBef>
                <a:spcPts val="0"/>
              </a:spcBef>
              <a:buClr>
                <a:schemeClr val="lt1"/>
              </a:buClr>
              <a:defRPr>
                <a:solidFill>
                  <a:schemeClr val="lt1"/>
                </a:solidFill>
              </a:defRPr>
            </a:lvl7pPr>
            <a:lvl8pPr lvl="7">
              <a:spcBef>
                <a:spcPts val="0"/>
              </a:spcBef>
              <a:buClr>
                <a:schemeClr val="lt1"/>
              </a:buClr>
              <a:defRPr>
                <a:solidFill>
                  <a:schemeClr val="lt1"/>
                </a:solidFill>
              </a:defRPr>
            </a:lvl8pPr>
            <a:lvl9pPr lvl="8">
              <a:spcBef>
                <a:spcPts val="0"/>
              </a:spcBef>
              <a:buClr>
                <a:schemeClr val="lt1"/>
              </a:buClr>
              <a:defRPr>
                <a:solidFill>
                  <a:schemeClr val="lt1"/>
                </a:solidFill>
              </a:defRPr>
            </a:lvl9pPr>
          </a:lstStyle>
          <a:p>
            <a:endParaRPr/>
          </a:p>
        </p:txBody>
      </p:sp>
      <p:sp>
        <p:nvSpPr>
          <p:cNvPr id="55" name="Shape 55"/>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solidFill>
                  <a:schemeClr val="lt1"/>
                </a:solidFill>
              </a:rPr>
              <a:t>‹#›</a:t>
            </a:fld>
            <a:endParaRPr lang="en">
              <a:solidFill>
                <a:schemeClr val="lt1"/>
              </a:solidFill>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Caption">
    <p:spTree>
      <p:nvGrpSpPr>
        <p:cNvPr id="1" name="Shape 56"/>
        <p:cNvGrpSpPr/>
        <p:nvPr/>
      </p:nvGrpSpPr>
      <p:grpSpPr>
        <a:xfrm>
          <a:off x="0" y="0"/>
          <a:ext cx="0" cy="0"/>
          <a:chOff x="0" y="0"/>
          <a:chExt cx="0" cy="0"/>
        </a:xfrm>
      </p:grpSpPr>
      <p:cxnSp>
        <p:nvCxnSpPr>
          <p:cNvPr id="57" name="Shape 57"/>
          <p:cNvCxnSpPr/>
          <p:nvPr/>
        </p:nvCxnSpPr>
        <p:spPr>
          <a:xfrm>
            <a:off x="425200" y="6320000"/>
            <a:ext cx="8296800" cy="0"/>
          </a:xfrm>
          <a:prstGeom prst="straightConnector1">
            <a:avLst/>
          </a:prstGeom>
          <a:noFill/>
          <a:ln w="19050" cap="flat" cmpd="sng">
            <a:solidFill>
              <a:schemeClr val="dk2"/>
            </a:solidFill>
            <a:prstDash val="solid"/>
            <a:round/>
            <a:headEnd type="none" w="med" len="med"/>
            <a:tailEnd type="none" w="med" len="med"/>
          </a:ln>
        </p:spPr>
      </p:cxnSp>
      <p:cxnSp>
        <p:nvCxnSpPr>
          <p:cNvPr id="58" name="Shape 58"/>
          <p:cNvCxnSpPr/>
          <p:nvPr/>
        </p:nvCxnSpPr>
        <p:spPr>
          <a:xfrm>
            <a:off x="425198" y="554200"/>
            <a:ext cx="183300" cy="0"/>
          </a:xfrm>
          <a:prstGeom prst="straightConnector1">
            <a:avLst/>
          </a:prstGeom>
          <a:noFill/>
          <a:ln w="19050" cap="flat" cmpd="sng">
            <a:solidFill>
              <a:schemeClr val="dk2"/>
            </a:solidFill>
            <a:prstDash val="solid"/>
            <a:round/>
            <a:headEnd type="none" w="med" len="med"/>
            <a:tailEnd type="none" w="med" len="med"/>
          </a:ln>
        </p:spPr>
      </p:cxnSp>
      <p:sp>
        <p:nvSpPr>
          <p:cNvPr id="59" name="Shape 59"/>
          <p:cNvSpPr txBox="1">
            <a:spLocks noGrp="1"/>
          </p:cNvSpPr>
          <p:nvPr>
            <p:ph type="body" idx="1"/>
          </p:nvPr>
        </p:nvSpPr>
        <p:spPr>
          <a:xfrm>
            <a:off x="328017" y="5634700"/>
            <a:ext cx="8388600" cy="524700"/>
          </a:xfrm>
          <a:prstGeom prst="rect">
            <a:avLst/>
          </a:prstGeom>
        </p:spPr>
        <p:txBody>
          <a:bodyPr lIns="91425" tIns="91425" rIns="91425" bIns="91425" anchor="ctr" anchorCtr="0"/>
          <a:lstStyle>
            <a:lvl1pPr lvl="0">
              <a:lnSpc>
                <a:spcPct val="100000"/>
              </a:lnSpc>
              <a:spcBef>
                <a:spcPts val="0"/>
              </a:spcBef>
              <a:spcAft>
                <a:spcPts val="0"/>
              </a:spcAft>
              <a:buNone/>
              <a:defRPr/>
            </a:lvl1pPr>
          </a:lstStyle>
          <a:p>
            <a:endParaRPr/>
          </a:p>
        </p:txBody>
      </p:sp>
      <p:sp>
        <p:nvSpPr>
          <p:cNvPr id="60" name="Shape 60"/>
          <p:cNvSpPr txBox="1">
            <a:spLocks noGrp="1"/>
          </p:cNvSpPr>
          <p:nvPr>
            <p:ph type="sldNum" idx="12"/>
          </p:nvPr>
        </p:nvSpPr>
        <p:spPr>
          <a:xfrm>
            <a:off x="8497999" y="6251678"/>
            <a:ext cx="548700" cy="524700"/>
          </a:xfrm>
          <a:prstGeom prst="rect">
            <a:avLst/>
          </a:prstGeom>
        </p:spPr>
        <p:txBody>
          <a:bodyPr lIns="91425" tIns="91425" rIns="91425" bIns="91425" anchor="ctr" anchorCtr="0">
            <a:noAutofit/>
          </a:bodyPr>
          <a:lstStyle/>
          <a:p>
            <a:pPr lvl="0">
              <a:spcBef>
                <a:spcPts val="0"/>
              </a:spcBef>
              <a:buNone/>
            </a:pPr>
            <a:fld id="{00000000-1234-1234-1234-123412341234}" type="slidenum">
              <a:rPr lang="en"/>
              <a:t>‹#›</a:t>
            </a:fld>
            <a:endParaRPr lang="en"/>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2400250" y="767933"/>
            <a:ext cx="6321600" cy="847200"/>
          </a:xfrm>
          <a:prstGeom prst="rect">
            <a:avLst/>
          </a:prstGeom>
          <a:noFill/>
          <a:ln>
            <a:noFill/>
          </a:ln>
        </p:spPr>
        <p:txBody>
          <a:bodyPr lIns="91425" tIns="91425" rIns="91425" bIns="91425" anchor="t" anchorCtr="0"/>
          <a:lstStyle>
            <a:lvl1pPr lvl="0">
              <a:spcBef>
                <a:spcPts val="0"/>
              </a:spcBef>
              <a:buClr>
                <a:schemeClr val="dk2"/>
              </a:buClr>
              <a:buSzPct val="100000"/>
              <a:buNone/>
              <a:defRPr sz="3000" b="1">
                <a:solidFill>
                  <a:schemeClr val="dk2"/>
                </a:solidFill>
              </a:defRPr>
            </a:lvl1pPr>
            <a:lvl2pPr lvl="1">
              <a:spcBef>
                <a:spcPts val="0"/>
              </a:spcBef>
              <a:buClr>
                <a:schemeClr val="dk2"/>
              </a:buClr>
              <a:buSzPct val="100000"/>
              <a:buNone/>
              <a:defRPr sz="3000" b="1">
                <a:solidFill>
                  <a:schemeClr val="dk2"/>
                </a:solidFill>
              </a:defRPr>
            </a:lvl2pPr>
            <a:lvl3pPr lvl="2">
              <a:spcBef>
                <a:spcPts val="0"/>
              </a:spcBef>
              <a:buClr>
                <a:schemeClr val="dk2"/>
              </a:buClr>
              <a:buSzPct val="100000"/>
              <a:buNone/>
              <a:defRPr sz="3000" b="1">
                <a:solidFill>
                  <a:schemeClr val="dk2"/>
                </a:solidFill>
              </a:defRPr>
            </a:lvl3pPr>
            <a:lvl4pPr lvl="3">
              <a:spcBef>
                <a:spcPts val="0"/>
              </a:spcBef>
              <a:buClr>
                <a:schemeClr val="dk2"/>
              </a:buClr>
              <a:buSzPct val="100000"/>
              <a:buNone/>
              <a:defRPr sz="3000" b="1">
                <a:solidFill>
                  <a:schemeClr val="dk2"/>
                </a:solidFill>
              </a:defRPr>
            </a:lvl4pPr>
            <a:lvl5pPr lvl="4">
              <a:spcBef>
                <a:spcPts val="0"/>
              </a:spcBef>
              <a:buClr>
                <a:schemeClr val="dk2"/>
              </a:buClr>
              <a:buSzPct val="100000"/>
              <a:buNone/>
              <a:defRPr sz="3000" b="1">
                <a:solidFill>
                  <a:schemeClr val="dk2"/>
                </a:solidFill>
              </a:defRPr>
            </a:lvl5pPr>
            <a:lvl6pPr lvl="5">
              <a:spcBef>
                <a:spcPts val="0"/>
              </a:spcBef>
              <a:buClr>
                <a:schemeClr val="dk2"/>
              </a:buClr>
              <a:buSzPct val="100000"/>
              <a:buNone/>
              <a:defRPr sz="3000" b="1">
                <a:solidFill>
                  <a:schemeClr val="dk2"/>
                </a:solidFill>
              </a:defRPr>
            </a:lvl6pPr>
            <a:lvl7pPr lvl="6">
              <a:spcBef>
                <a:spcPts val="0"/>
              </a:spcBef>
              <a:buClr>
                <a:schemeClr val="dk2"/>
              </a:buClr>
              <a:buSzPct val="100000"/>
              <a:buNone/>
              <a:defRPr sz="3000" b="1">
                <a:solidFill>
                  <a:schemeClr val="dk2"/>
                </a:solidFill>
              </a:defRPr>
            </a:lvl7pPr>
            <a:lvl8pPr lvl="7">
              <a:spcBef>
                <a:spcPts val="0"/>
              </a:spcBef>
              <a:buClr>
                <a:schemeClr val="dk2"/>
              </a:buClr>
              <a:buSzPct val="100000"/>
              <a:buNone/>
              <a:defRPr sz="3000" b="1">
                <a:solidFill>
                  <a:schemeClr val="dk2"/>
                </a:solidFill>
              </a:defRPr>
            </a:lvl8pPr>
            <a:lvl9pPr lvl="8">
              <a:spcBef>
                <a:spcPts val="0"/>
              </a:spcBef>
              <a:buClr>
                <a:schemeClr val="dk2"/>
              </a:buClr>
              <a:buSzPct val="100000"/>
              <a:buNone/>
              <a:defRPr sz="3000" b="1">
                <a:solidFill>
                  <a:schemeClr val="dk2"/>
                </a:solidFill>
              </a:defRPr>
            </a:lvl9pPr>
          </a:lstStyle>
          <a:p>
            <a:endParaRPr/>
          </a:p>
        </p:txBody>
      </p:sp>
      <p:sp>
        <p:nvSpPr>
          <p:cNvPr id="7" name="Shape 7"/>
          <p:cNvSpPr txBox="1">
            <a:spLocks noGrp="1"/>
          </p:cNvSpPr>
          <p:nvPr>
            <p:ph type="body" idx="1"/>
          </p:nvPr>
        </p:nvSpPr>
        <p:spPr>
          <a:xfrm>
            <a:off x="2410112" y="2127701"/>
            <a:ext cx="6321600" cy="4003200"/>
          </a:xfrm>
          <a:prstGeom prst="rect">
            <a:avLst/>
          </a:prstGeom>
          <a:noFill/>
          <a:ln>
            <a:noFill/>
          </a:ln>
        </p:spPr>
        <p:txBody>
          <a:bodyPr lIns="91425" tIns="91425" rIns="91425" bIns="91425" anchor="t" anchorCtr="0"/>
          <a:lstStyle>
            <a:lvl1pPr lvl="0">
              <a:lnSpc>
                <a:spcPct val="115000"/>
              </a:lnSpc>
              <a:spcBef>
                <a:spcPts val="0"/>
              </a:spcBef>
              <a:spcAft>
                <a:spcPts val="1600"/>
              </a:spcAft>
              <a:buClr>
                <a:schemeClr val="dk2"/>
              </a:buClr>
              <a:buSzPct val="100000"/>
              <a:buFont typeface="Helvetica Neue"/>
              <a:defRPr sz="1800">
                <a:solidFill>
                  <a:schemeClr val="dk2"/>
                </a:solidFill>
                <a:latin typeface="Helvetica Neue"/>
                <a:ea typeface="Helvetica Neue"/>
                <a:cs typeface="Helvetica Neue"/>
                <a:sym typeface="Helvetica Neue"/>
              </a:defRPr>
            </a:lvl1pPr>
            <a:lvl2pPr lvl="1">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2pPr>
            <a:lvl3pPr lvl="2">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3pPr>
            <a:lvl4pPr lvl="3">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4pPr>
            <a:lvl5pPr lvl="4">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5pPr>
            <a:lvl6pPr lvl="5">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6pPr>
            <a:lvl7pPr lvl="6">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7pPr>
            <a:lvl8pPr lvl="7">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8pPr>
            <a:lvl9pPr lvl="8">
              <a:lnSpc>
                <a:spcPct val="115000"/>
              </a:lnSpc>
              <a:spcBef>
                <a:spcPts val="0"/>
              </a:spcBef>
              <a:spcAft>
                <a:spcPts val="1600"/>
              </a:spcAft>
              <a:buClr>
                <a:schemeClr val="dk2"/>
              </a:buClr>
              <a:buFont typeface="Helvetica Neue"/>
              <a:defRPr>
                <a:solidFill>
                  <a:schemeClr val="dk2"/>
                </a:solidFill>
                <a:latin typeface="Helvetica Neue"/>
                <a:ea typeface="Helvetica Neue"/>
                <a:cs typeface="Helvetica Neue"/>
                <a:sym typeface="Helvetica Neue"/>
              </a:defRPr>
            </a:lvl9pPr>
          </a:lstStyle>
          <a:p>
            <a:endParaRPr/>
          </a:p>
        </p:txBody>
      </p:sp>
      <p:sp>
        <p:nvSpPr>
          <p:cNvPr id="8" name="Shape 8"/>
          <p:cNvSpPr txBox="1">
            <a:spLocks noGrp="1"/>
          </p:cNvSpPr>
          <p:nvPr>
            <p:ph type="sldNum" idx="12"/>
          </p:nvPr>
        </p:nvSpPr>
        <p:spPr>
          <a:xfrm>
            <a:off x="8497999" y="6251678"/>
            <a:ext cx="548700" cy="524700"/>
          </a:xfrm>
          <a:prstGeom prst="rect">
            <a:avLst/>
          </a:prstGeom>
          <a:noFill/>
          <a:ln>
            <a:noFill/>
          </a:ln>
        </p:spPr>
        <p:txBody>
          <a:bodyPr lIns="91425" tIns="91425" rIns="91425" bIns="91425" anchor="ctr" anchorCtr="0">
            <a:noAutofit/>
          </a:bodyPr>
          <a:lstStyle/>
          <a:p>
            <a:pPr lvl="0" algn="r">
              <a:spcBef>
                <a:spcPts val="0"/>
              </a:spcBef>
              <a:buNone/>
            </a:pPr>
            <a:fld id="{00000000-1234-1234-1234-123412341234}" type="slidenum">
              <a:rPr lang="en" sz="1000">
                <a:solidFill>
                  <a:schemeClr val="dk2"/>
                </a:solidFill>
                <a:latin typeface="Lato"/>
                <a:ea typeface="Lato"/>
                <a:cs typeface="Lato"/>
                <a:sym typeface="Lato"/>
              </a:rPr>
              <a:t>‹#›</a:t>
            </a:fld>
            <a:endParaRPr lang="en" sz="1000">
              <a:solidFill>
                <a:schemeClr val="dk2"/>
              </a:solidFill>
              <a:latin typeface="Lato"/>
              <a:ea typeface="Lato"/>
              <a:cs typeface="Lato"/>
              <a:sym typeface="Lato"/>
            </a:endParaRPr>
          </a:p>
        </p:txBody>
      </p:sp>
      <p:sp>
        <p:nvSpPr>
          <p:cNvPr id="9" name="Shape 9"/>
          <p:cNvSpPr txBox="1"/>
          <p:nvPr/>
        </p:nvSpPr>
        <p:spPr>
          <a:xfrm>
            <a:off x="722200" y="6371675"/>
            <a:ext cx="6709500" cy="782700"/>
          </a:xfrm>
          <a:prstGeom prst="rect">
            <a:avLst/>
          </a:prstGeom>
          <a:noFill/>
          <a:ln>
            <a:noFill/>
          </a:ln>
        </p:spPr>
        <p:txBody>
          <a:bodyPr lIns="91425" tIns="91425" rIns="91425" bIns="91425" anchor="t" anchorCtr="0">
            <a:noAutofit/>
          </a:bodyPr>
          <a:lstStyle/>
          <a:p>
            <a:pPr lvl="0">
              <a:spcBef>
                <a:spcPts val="0"/>
              </a:spcBef>
              <a:buNone/>
            </a:pPr>
            <a:r>
              <a:rPr lang="en">
                <a:solidFill>
                  <a:srgbClr val="434343"/>
                </a:solidFill>
              </a:rPr>
              <a:t>© Vario Global Capital Ltd</a:t>
            </a: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p:titleStyle>
    <p:body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tiff"/><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0.xml"/><Relationship Id="rId3" Type="http://schemas.openxmlformats.org/officeDocument/2006/relationships/image" Target="../media/image8.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9.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2.xml"/><Relationship Id="rId3" Type="http://schemas.openxmlformats.org/officeDocument/2006/relationships/chart" Target="../charts/char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1.gif"/></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hyperlink" Target="mailto:markus.gesmann@variopartners.com"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5.xml"/><Relationship Id="rId3" Type="http://schemas.openxmlformats.org/officeDocument/2006/relationships/image" Target="../media/image4.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6.xml"/><Relationship Id="rId3" Type="http://schemas.openxmlformats.org/officeDocument/2006/relationships/image" Target="../media/image5.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6.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8.xml"/><Relationship Id="rId3" Type="http://schemas.openxmlformats.org/officeDocument/2006/relationships/image" Target="../media/image7.tiff"/></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2"/>
        <p:cNvGrpSpPr/>
        <p:nvPr/>
      </p:nvGrpSpPr>
      <p:grpSpPr>
        <a:xfrm>
          <a:off x="0" y="0"/>
          <a:ext cx="0" cy="0"/>
          <a:chOff x="0" y="0"/>
          <a:chExt cx="0" cy="0"/>
        </a:xfrm>
      </p:grpSpPr>
      <p:sp>
        <p:nvSpPr>
          <p:cNvPr id="73" name="Shape 73"/>
          <p:cNvSpPr txBox="1">
            <a:spLocks noGrp="1"/>
          </p:cNvSpPr>
          <p:nvPr>
            <p:ph type="ctrTitle"/>
          </p:nvPr>
        </p:nvSpPr>
        <p:spPr>
          <a:xfrm>
            <a:off x="2488556" y="2427274"/>
            <a:ext cx="6331500" cy="2055900"/>
          </a:xfrm>
          <a:prstGeom prst="rect">
            <a:avLst/>
          </a:prstGeom>
        </p:spPr>
        <p:txBody>
          <a:bodyPr lIns="91425" tIns="91425" rIns="91425" bIns="91425" anchor="b" anchorCtr="0">
            <a:noAutofit/>
          </a:bodyPr>
          <a:lstStyle/>
          <a:p>
            <a:pPr lvl="0" rtl="0">
              <a:spcBef>
                <a:spcPts val="0"/>
              </a:spcBef>
              <a:buClr>
                <a:srgbClr val="000000"/>
              </a:buClr>
              <a:buSzPct val="25000"/>
              <a:buFont typeface="Arial"/>
              <a:buNone/>
            </a:pPr>
            <a:r>
              <a:rPr lang="en" sz="6000" dirty="0"/>
              <a:t>Trading </a:t>
            </a:r>
            <a:r>
              <a:rPr lang="en" sz="6000" dirty="0" smtClean="0"/>
              <a:t>risks</a:t>
            </a:r>
            <a:endParaRPr lang="en" sz="6000" dirty="0"/>
          </a:p>
        </p:txBody>
      </p:sp>
      <p:sp>
        <p:nvSpPr>
          <p:cNvPr id="2" name="Rectangle 1"/>
          <p:cNvSpPr/>
          <p:nvPr/>
        </p:nvSpPr>
        <p:spPr>
          <a:xfrm>
            <a:off x="2488556" y="4483174"/>
            <a:ext cx="6214669" cy="107644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r>
              <a:rPr lang="en-GB" sz="2800" dirty="0" smtClean="0">
                <a:solidFill>
                  <a:schemeClr val="bg2"/>
                </a:solidFill>
              </a:rPr>
              <a:t>	</a:t>
            </a:r>
            <a:r>
              <a:rPr lang="en" sz="2800" dirty="0" smtClean="0">
                <a:solidFill>
                  <a:schemeClr val="bg2"/>
                </a:solidFill>
              </a:rPr>
              <a:t>Markus </a:t>
            </a:r>
            <a:r>
              <a:rPr lang="en" sz="2800" dirty="0">
                <a:solidFill>
                  <a:schemeClr val="bg2"/>
                </a:solidFill>
              </a:rPr>
              <a:t>Gesmann</a:t>
            </a:r>
            <a:endParaRPr lang="en-GB" sz="2800" dirty="0">
              <a:solidFill>
                <a:schemeClr val="bg2"/>
              </a:solidFill>
            </a:endParaRPr>
          </a:p>
          <a:p>
            <a:pPr lvl="0"/>
            <a:r>
              <a:rPr lang="en-GB" sz="2800" dirty="0" smtClean="0">
                <a:solidFill>
                  <a:schemeClr val="bg2"/>
                </a:solidFill>
              </a:rPr>
              <a:t>	Vario Global Capital Ltd.</a:t>
            </a:r>
            <a:endParaRPr lang="en" sz="2800" dirty="0">
              <a:solidFill>
                <a:schemeClr val="bg2"/>
              </a:solidFill>
            </a:endParaRPr>
          </a:p>
        </p:txBody>
      </p:sp>
      <p:sp>
        <p:nvSpPr>
          <p:cNvPr id="3" name="TextBox 2"/>
          <p:cNvSpPr txBox="1"/>
          <p:nvPr/>
        </p:nvSpPr>
        <p:spPr>
          <a:xfrm>
            <a:off x="2488556" y="5666924"/>
            <a:ext cx="3348994" cy="523220"/>
          </a:xfrm>
          <a:prstGeom prst="rect">
            <a:avLst/>
          </a:prstGeom>
          <a:noFill/>
        </p:spPr>
        <p:txBody>
          <a:bodyPr wrap="none" rtlCol="0">
            <a:spAutoFit/>
          </a:bodyPr>
          <a:lstStyle/>
          <a:p>
            <a:pPr lvl="0"/>
            <a:r>
              <a:rPr lang="en-GB" dirty="0" smtClean="0">
                <a:solidFill>
                  <a:schemeClr val="bg1"/>
                </a:solidFill>
              </a:rPr>
              <a:t>EARL Conference, 14 September 2016</a:t>
            </a:r>
            <a:endParaRPr lang="en" dirty="0">
              <a:solidFill>
                <a:schemeClr val="bg1"/>
              </a:solidFill>
            </a:endParaRPr>
          </a:p>
          <a:p>
            <a:endParaRPr lang="en-GB" dirty="0">
              <a:solidFill>
                <a:schemeClr val="bg1"/>
              </a:solidFill>
            </a:endParaRPr>
          </a:p>
        </p:txBody>
      </p:sp>
      <p:pic>
        <p:nvPicPr>
          <p:cNvPr id="6" name="Picture 5"/>
          <p:cNvPicPr>
            <a:picLocks noChangeAspect="1"/>
          </p:cNvPicPr>
          <p:nvPr/>
        </p:nvPicPr>
        <p:blipFill>
          <a:blip r:embed="rId3">
            <a:extLst>
              <a:ext uri="{28A0092B-C50C-407E-A947-70E740481C1C}">
                <a14:useLocalDpi xmlns:a14="http://schemas.microsoft.com/office/drawing/2010/main"/>
              </a:ext>
            </a:extLst>
          </a:blip>
          <a:stretch>
            <a:fillRect/>
          </a:stretch>
        </p:blipFill>
        <p:spPr>
          <a:xfrm>
            <a:off x="2488556" y="4590478"/>
            <a:ext cx="946894" cy="946894"/>
          </a:xfrm>
          <a:prstGeom prst="rect">
            <a:avLst/>
          </a:prstGeom>
        </p:spPr>
      </p:pic>
      <p:pic>
        <p:nvPicPr>
          <p:cNvPr id="4" name="Picture 3"/>
          <p:cNvPicPr>
            <a:picLocks noChangeAspect="1"/>
          </p:cNvPicPr>
          <p:nvPr/>
        </p:nvPicPr>
        <p:blipFill>
          <a:blip r:embed="rId4"/>
          <a:stretch>
            <a:fillRect/>
          </a:stretch>
        </p:blipFill>
        <p:spPr>
          <a:xfrm>
            <a:off x="2488556" y="668169"/>
            <a:ext cx="6153456" cy="89664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8"/>
        <p:cNvGrpSpPr/>
        <p:nvPr/>
      </p:nvGrpSpPr>
      <p:grpSpPr>
        <a:xfrm>
          <a:off x="0" y="0"/>
          <a:ext cx="0" cy="0"/>
          <a:chOff x="0" y="0"/>
          <a:chExt cx="0" cy="0"/>
        </a:xfrm>
      </p:grpSpPr>
      <p:pic>
        <p:nvPicPr>
          <p:cNvPr id="129" name="Shape 129" descr="Lloyd's_building_interior.jpg"/>
          <p:cNvPicPr preferRelativeResize="0"/>
          <p:nvPr/>
        </p:nvPicPr>
        <p:blipFill>
          <a:blip r:embed="rId3">
            <a:alphaModFix/>
          </a:blip>
          <a:stretch>
            <a:fillRect/>
          </a:stretch>
        </p:blipFill>
        <p:spPr>
          <a:xfrm>
            <a:off x="4566411" y="0"/>
            <a:ext cx="4577714" cy="6858000"/>
          </a:xfrm>
          <a:prstGeom prst="rect">
            <a:avLst/>
          </a:prstGeom>
          <a:noFill/>
          <a:ln>
            <a:noFill/>
          </a:ln>
        </p:spPr>
      </p:pic>
      <p:sp>
        <p:nvSpPr>
          <p:cNvPr id="130" name="Shape 130"/>
          <p:cNvSpPr/>
          <p:nvPr/>
        </p:nvSpPr>
        <p:spPr>
          <a:xfrm>
            <a:off x="0" y="0"/>
            <a:ext cx="4547700" cy="6858000"/>
          </a:xfrm>
          <a:prstGeom prst="rect">
            <a:avLst/>
          </a:prstGeom>
          <a:solidFill>
            <a:srgbClr val="000000">
              <a:alpha val="76920"/>
            </a:srgbClr>
          </a:solidFill>
          <a:ln>
            <a:noFill/>
          </a:ln>
        </p:spPr>
        <p:txBody>
          <a:bodyPr lIns="91425" tIns="91425" rIns="91425" bIns="91425" anchor="ctr" anchorCtr="0">
            <a:noAutofit/>
          </a:bodyPr>
          <a:lstStyle/>
          <a:p>
            <a:pPr lvl="0">
              <a:spcBef>
                <a:spcPts val="0"/>
              </a:spcBef>
              <a:buNone/>
            </a:pPr>
            <a:endParaRPr/>
          </a:p>
        </p:txBody>
      </p:sp>
      <p:sp>
        <p:nvSpPr>
          <p:cNvPr id="131" name="Shape 131"/>
          <p:cNvSpPr txBox="1">
            <a:spLocks noGrp="1"/>
          </p:cNvSpPr>
          <p:nvPr>
            <p:ph type="body" idx="4294967295"/>
          </p:nvPr>
        </p:nvSpPr>
        <p:spPr>
          <a:xfrm>
            <a:off x="198300" y="706200"/>
            <a:ext cx="4151100" cy="5445600"/>
          </a:xfrm>
          <a:prstGeom prst="rect">
            <a:avLst/>
          </a:prstGeom>
          <a:noFill/>
        </p:spPr>
        <p:txBody>
          <a:bodyPr lIns="91425" tIns="91425" rIns="91425" bIns="91425" anchor="ctr" anchorCtr="0">
            <a:noAutofit/>
          </a:bodyPr>
          <a:lstStyle/>
          <a:p>
            <a:pPr lvl="0" rtl="0">
              <a:lnSpc>
                <a:spcPct val="100000"/>
              </a:lnSpc>
              <a:spcBef>
                <a:spcPts val="0"/>
              </a:spcBef>
              <a:spcAft>
                <a:spcPts val="1600"/>
              </a:spcAft>
              <a:buNone/>
            </a:pPr>
            <a:r>
              <a:rPr lang="en-GB" sz="2800" b="1" dirty="0" smtClean="0">
                <a:solidFill>
                  <a:srgbClr val="00FFFF"/>
                </a:solidFill>
              </a:rPr>
              <a:t>Insurance connects William and George.</a:t>
            </a:r>
            <a:endParaRPr lang="en" sz="2800" b="1" dirty="0">
              <a:solidFill>
                <a:srgbClr val="00FFFF"/>
              </a:solidFill>
            </a:endParaRPr>
          </a:p>
          <a:p>
            <a:pPr lvl="0" rtl="0">
              <a:lnSpc>
                <a:spcPct val="100000"/>
              </a:lnSpc>
              <a:spcBef>
                <a:spcPts val="0"/>
              </a:spcBef>
              <a:spcAft>
                <a:spcPts val="1600"/>
              </a:spcAft>
              <a:buNone/>
            </a:pPr>
            <a:r>
              <a:rPr lang="en" dirty="0">
                <a:solidFill>
                  <a:schemeClr val="lt1"/>
                </a:solidFill>
              </a:rPr>
              <a:t>George is willing to provide capital to underwriters </a:t>
            </a:r>
            <a:r>
              <a:rPr lang="en" dirty="0" smtClean="0">
                <a:solidFill>
                  <a:schemeClr val="lt1"/>
                </a:solidFill>
              </a:rPr>
              <a:t>to </a:t>
            </a:r>
            <a:r>
              <a:rPr lang="en" dirty="0">
                <a:solidFill>
                  <a:schemeClr val="lt1"/>
                </a:solidFill>
              </a:rPr>
              <a:t>insure William's ship for a premium.</a:t>
            </a:r>
          </a:p>
          <a:p>
            <a:pPr lvl="0" rtl="0">
              <a:lnSpc>
                <a:spcPct val="100000"/>
              </a:lnSpc>
              <a:spcBef>
                <a:spcPts val="0"/>
              </a:spcBef>
              <a:spcAft>
                <a:spcPts val="1600"/>
              </a:spcAft>
              <a:buNone/>
            </a:pPr>
            <a:r>
              <a:rPr lang="en" dirty="0">
                <a:solidFill>
                  <a:schemeClr val="lt1"/>
                </a:solidFill>
              </a:rPr>
              <a:t>It is a win-win situation for all parties. </a:t>
            </a:r>
            <a:r>
              <a:rPr lang="en" dirty="0" smtClean="0">
                <a:solidFill>
                  <a:schemeClr val="lt1"/>
                </a:solidFill>
              </a:rPr>
              <a:t>Risk </a:t>
            </a:r>
            <a:r>
              <a:rPr lang="en" dirty="0">
                <a:solidFill>
                  <a:schemeClr val="lt1"/>
                </a:solidFill>
              </a:rPr>
              <a:t>is traded.</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10</a:t>
            </a:fld>
            <a:endParaRPr lang="en"/>
          </a:p>
        </p:txBody>
      </p:sp>
      <p:sp>
        <p:nvSpPr>
          <p:cNvPr id="6" name="Shape 98"/>
          <p:cNvSpPr txBox="1"/>
          <p:nvPr/>
        </p:nvSpPr>
        <p:spPr>
          <a:xfrm>
            <a:off x="4488725" y="6470225"/>
            <a:ext cx="4655400" cy="387900"/>
          </a:xfrm>
          <a:prstGeom prst="rect">
            <a:avLst/>
          </a:prstGeom>
          <a:noFill/>
          <a:ln>
            <a:noFill/>
          </a:ln>
        </p:spPr>
        <p:txBody>
          <a:bodyPr lIns="91425" tIns="91425" rIns="91425" bIns="91425" anchor="t" anchorCtr="0">
            <a:noAutofit/>
          </a:bodyPr>
          <a:lstStyle/>
          <a:p>
            <a:pPr lvl="0">
              <a:spcBef>
                <a:spcPts val="0"/>
              </a:spcBef>
              <a:buNone/>
            </a:pPr>
            <a:r>
              <a:rPr lang="en" sz="1000" dirty="0">
                <a:solidFill>
                  <a:srgbClr val="CCCCCC"/>
                </a:solidFill>
              </a:rPr>
              <a:t>Source: </a:t>
            </a:r>
            <a:r>
              <a:rPr lang="en-GB" sz="1000" dirty="0" smtClean="0">
                <a:solidFill>
                  <a:srgbClr val="CCCCCC"/>
                </a:solidFill>
              </a:rPr>
              <a:t>Lloyd’s</a:t>
            </a:r>
            <a:endParaRPr lang="en" sz="1000" dirty="0">
              <a:solidFill>
                <a:srgbClr val="CCCCCC"/>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35"/>
        <p:cNvGrpSpPr/>
        <p:nvPr/>
      </p:nvGrpSpPr>
      <p:grpSpPr>
        <a:xfrm>
          <a:off x="0" y="0"/>
          <a:ext cx="0" cy="0"/>
          <a:chOff x="0" y="0"/>
          <a:chExt cx="0" cy="0"/>
        </a:xfrm>
      </p:grpSpPr>
      <p:sp>
        <p:nvSpPr>
          <p:cNvPr id="2" name="Rectangle 1"/>
          <p:cNvSpPr/>
          <p:nvPr/>
        </p:nvSpPr>
        <p:spPr>
          <a:xfrm>
            <a:off x="4567201" y="0"/>
            <a:ext cx="4576799"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137" name="Shape 137"/>
          <p:cNvSpPr txBox="1">
            <a:spLocks noGrp="1"/>
          </p:cNvSpPr>
          <p:nvPr>
            <p:ph type="body" idx="1"/>
          </p:nvPr>
        </p:nvSpPr>
        <p:spPr>
          <a:xfrm>
            <a:off x="4832750" y="1307200"/>
            <a:ext cx="4033800" cy="4243500"/>
          </a:xfrm>
          <a:prstGeom prst="rect">
            <a:avLst/>
          </a:prstGeom>
        </p:spPr>
        <p:txBody>
          <a:bodyPr lIns="91425" tIns="91425" rIns="91425" bIns="91425" anchor="ctr" anchorCtr="0">
            <a:noAutofit/>
          </a:bodyPr>
          <a:lstStyle/>
          <a:p>
            <a:pPr lvl="0" rtl="0">
              <a:spcBef>
                <a:spcPts val="0"/>
              </a:spcBef>
              <a:spcAft>
                <a:spcPts val="1600"/>
              </a:spcAft>
              <a:buNone/>
            </a:pPr>
            <a:r>
              <a:rPr lang="en" sz="3000" b="1" dirty="0">
                <a:solidFill>
                  <a:schemeClr val="accent1"/>
                </a:solidFill>
              </a:rPr>
              <a:t>A simple </a:t>
            </a:r>
            <a:r>
              <a:rPr lang="en" sz="3000" b="1" dirty="0" smtClean="0">
                <a:solidFill>
                  <a:schemeClr val="accent1"/>
                </a:solidFill>
              </a:rPr>
              <a:t>transformation</a:t>
            </a:r>
            <a:endParaRPr lang="en" sz="3000" b="1" dirty="0">
              <a:solidFill>
                <a:schemeClr val="accent1"/>
              </a:solidFill>
            </a:endParaRPr>
          </a:p>
          <a:p>
            <a:pPr lvl="0" rtl="0">
              <a:spcBef>
                <a:spcPts val="0"/>
              </a:spcBef>
              <a:buClr>
                <a:schemeClr val="dk2"/>
              </a:buClr>
              <a:buSzPct val="61111"/>
              <a:buFont typeface="Arial"/>
              <a:buNone/>
            </a:pPr>
            <a:r>
              <a:rPr lang="en-GB" sz="1800" dirty="0" smtClean="0">
                <a:solidFill>
                  <a:srgbClr val="000000"/>
                </a:solidFill>
              </a:rPr>
              <a:t>Underwriters turn risks into investment opportunities.</a:t>
            </a:r>
            <a:endParaRPr lang="en" sz="1800" dirty="0">
              <a:solidFill>
                <a:srgbClr val="000000"/>
              </a:solidFill>
            </a:endParaRPr>
          </a:p>
          <a:p>
            <a:pPr lvl="0" rtl="0">
              <a:spcBef>
                <a:spcPts val="0"/>
              </a:spcBef>
              <a:buClr>
                <a:schemeClr val="dk2"/>
              </a:buClr>
              <a:buSzPct val="61111"/>
              <a:buFont typeface="Arial"/>
              <a:buNone/>
            </a:pPr>
            <a:r>
              <a:rPr lang="en-GB" sz="1800" dirty="0" smtClean="0">
                <a:solidFill>
                  <a:srgbClr val="000000"/>
                </a:solidFill>
              </a:rPr>
              <a:t>Building a well diversified portfolio of risks can provide a very attractive asset class. </a:t>
            </a:r>
            <a:endParaRPr lang="en" sz="1800" dirty="0">
              <a:solidFill>
                <a:srgbClr val="000000"/>
              </a:solidFill>
            </a:endParaRPr>
          </a:p>
        </p:txBody>
      </p:sp>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t>11</a:t>
            </a:fld>
            <a:endParaRPr lang="en"/>
          </a:p>
        </p:txBody>
      </p:sp>
      <p:pic>
        <p:nvPicPr>
          <p:cNvPr id="4" name="Picture 3"/>
          <p:cNvPicPr>
            <a:picLocks noChangeAspect="1"/>
          </p:cNvPicPr>
          <p:nvPr/>
        </p:nvPicPr>
        <p:blipFill rotWithShape="1">
          <a:blip r:embed="rId3">
            <a:extLst>
              <a:ext uri="{28A0092B-C50C-407E-A947-70E740481C1C}">
                <a14:useLocalDpi xmlns:a14="http://schemas.microsoft.com/office/drawing/2010/main" val="0"/>
              </a:ext>
            </a:extLst>
          </a:blip>
          <a:srcRect l="12168" r="4914"/>
          <a:stretch/>
        </p:blipFill>
        <p:spPr>
          <a:xfrm>
            <a:off x="-168247" y="0"/>
            <a:ext cx="4666318" cy="6858000"/>
          </a:xfrm>
          <a:prstGeom prst="rect">
            <a:avLst/>
          </a:prstGeom>
        </p:spPr>
      </p:pic>
      <p:sp>
        <p:nvSpPr>
          <p:cNvPr id="5" name="TextBox 4"/>
          <p:cNvSpPr txBox="1"/>
          <p:nvPr/>
        </p:nvSpPr>
        <p:spPr>
          <a:xfrm>
            <a:off x="-168247" y="6396335"/>
            <a:ext cx="4047912" cy="461665"/>
          </a:xfrm>
          <a:prstGeom prst="rect">
            <a:avLst/>
          </a:prstGeom>
          <a:noFill/>
        </p:spPr>
        <p:txBody>
          <a:bodyPr wrap="square" rtlCol="0">
            <a:spAutoFit/>
          </a:bodyPr>
          <a:lstStyle/>
          <a:p>
            <a:r>
              <a:rPr lang="en-GB" sz="1100" dirty="0" smtClean="0">
                <a:solidFill>
                  <a:schemeClr val="bg1">
                    <a:lumMod val="65000"/>
                  </a:schemeClr>
                </a:solidFill>
              </a:rPr>
              <a:t>Warren</a:t>
            </a:r>
            <a:r>
              <a:rPr lang="en-GB" sz="1200" dirty="0" smtClean="0">
                <a:solidFill>
                  <a:schemeClr val="bg1">
                    <a:lumMod val="65000"/>
                  </a:schemeClr>
                </a:solidFill>
              </a:rPr>
              <a:t> Buffet. By </a:t>
            </a:r>
            <a:r>
              <a:rPr lang="en-GB" sz="1200" dirty="0">
                <a:solidFill>
                  <a:schemeClr val="bg1">
                    <a:lumMod val="65000"/>
                  </a:schemeClr>
                </a:solidFill>
              </a:rPr>
              <a:t>Mark </a:t>
            </a:r>
            <a:r>
              <a:rPr lang="en-GB" sz="1200" dirty="0" err="1">
                <a:solidFill>
                  <a:schemeClr val="bg1">
                    <a:lumMod val="65000"/>
                  </a:schemeClr>
                </a:solidFill>
              </a:rPr>
              <a:t>Hirschey</a:t>
            </a:r>
            <a:r>
              <a:rPr lang="en-GB" sz="1200" dirty="0">
                <a:solidFill>
                  <a:schemeClr val="bg1">
                    <a:lumMod val="65000"/>
                  </a:schemeClr>
                </a:solidFill>
              </a:rPr>
              <a:t> (Work of Mark </a:t>
            </a:r>
            <a:r>
              <a:rPr lang="en-GB" sz="1200" dirty="0" err="1">
                <a:solidFill>
                  <a:schemeClr val="bg1">
                    <a:lumMod val="65000"/>
                  </a:schemeClr>
                </a:solidFill>
              </a:rPr>
              <a:t>Hirschey</a:t>
            </a:r>
            <a:r>
              <a:rPr lang="en-GB" sz="1200" dirty="0">
                <a:solidFill>
                  <a:schemeClr val="bg1">
                    <a:lumMod val="65000"/>
                  </a:schemeClr>
                </a:solidFill>
              </a:rPr>
              <a:t>) </a:t>
            </a:r>
            <a:r>
              <a:rPr lang="en-GB" sz="1200" dirty="0" smtClean="0">
                <a:solidFill>
                  <a:schemeClr val="bg1">
                    <a:lumMod val="65000"/>
                  </a:schemeClr>
                </a:solidFill>
              </a:rPr>
              <a:t>CC </a:t>
            </a:r>
            <a:r>
              <a:rPr lang="en-GB" sz="1200" dirty="0">
                <a:solidFill>
                  <a:schemeClr val="bg1">
                    <a:lumMod val="65000"/>
                  </a:schemeClr>
                </a:solidFill>
              </a:rPr>
              <a:t>BY-SA </a:t>
            </a:r>
            <a:r>
              <a:rPr lang="en-GB" sz="1200" dirty="0" smtClean="0">
                <a:solidFill>
                  <a:schemeClr val="bg1">
                    <a:lumMod val="65000"/>
                  </a:schemeClr>
                </a:solidFill>
              </a:rPr>
              <a:t>2.0, </a:t>
            </a:r>
            <a:r>
              <a:rPr lang="en-GB" sz="1200" dirty="0">
                <a:solidFill>
                  <a:schemeClr val="bg1">
                    <a:lumMod val="65000"/>
                  </a:schemeClr>
                </a:solidFill>
              </a:rPr>
              <a:t>via Wikimedia Commons</a:t>
            </a:r>
          </a:p>
        </p:txBody>
      </p:sp>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lstStyle/>
          <a:p>
            <a:r>
              <a:rPr lang="en-GB" dirty="0" smtClean="0"/>
              <a:t>But the old model is no longer working</a:t>
            </a:r>
            <a:endParaRPr lang="en-GB" dirty="0"/>
          </a:p>
        </p:txBody>
      </p:sp>
      <p:sp>
        <p:nvSpPr>
          <p:cNvPr id="4" name="Slide Number Placeholder 3"/>
          <p:cNvSpPr>
            <a:spLocks noGrp="1"/>
          </p:cNvSpPr>
          <p:nvPr>
            <p:ph type="sldNum" idx="12"/>
          </p:nvPr>
        </p:nvSpPr>
        <p:spPr/>
        <p:txBody>
          <a:bodyPr/>
          <a:lstStyle/>
          <a:p>
            <a:pPr lvl="0">
              <a:spcBef>
                <a:spcPts val="0"/>
              </a:spcBef>
              <a:buNone/>
            </a:pPr>
            <a:fld id="{00000000-1234-1234-1234-123412341234}" type="slidenum">
              <a:rPr lang="en" smtClean="0"/>
              <a:t>12</a:t>
            </a:fld>
            <a:endParaRPr lang="en"/>
          </a:p>
        </p:txBody>
      </p:sp>
    </p:spTree>
    <p:extLst>
      <p:ext uri="{BB962C8B-B14F-4D97-AF65-F5344CB8AC3E}">
        <p14:creationId xmlns:p14="http://schemas.microsoft.com/office/powerpoint/2010/main" val="120444641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71"/>
        <p:cNvGrpSpPr/>
        <p:nvPr/>
      </p:nvGrpSpPr>
      <p:grpSpPr>
        <a:xfrm>
          <a:off x="0" y="0"/>
          <a:ext cx="0" cy="0"/>
          <a:chOff x="0" y="0"/>
          <a:chExt cx="0" cy="0"/>
        </a:xfrm>
      </p:grpSpPr>
      <p:sp>
        <p:nvSpPr>
          <p:cNvPr id="73" name="Shape 73"/>
          <p:cNvSpPr txBox="1">
            <a:spLocks noGrp="1"/>
          </p:cNvSpPr>
          <p:nvPr>
            <p:ph type="title"/>
          </p:nvPr>
        </p:nvSpPr>
        <p:spPr>
          <a:prstGeom prst="rect">
            <a:avLst/>
          </a:prstGeom>
        </p:spPr>
        <p:txBody>
          <a:bodyPr lIns="91425" tIns="91425" rIns="91425" bIns="91425" anchor="b" anchorCtr="0">
            <a:noAutofit/>
          </a:bodyPr>
          <a:lstStyle/>
          <a:p>
            <a:r>
              <a:rPr lang="en-GB" sz="2800" dirty="0" smtClean="0"/>
              <a:t>The challenge</a:t>
            </a:r>
            <a:endParaRPr lang="en" sz="2800" dirty="0"/>
          </a:p>
        </p:txBody>
      </p:sp>
      <p:sp>
        <p:nvSpPr>
          <p:cNvPr id="74" name="Shape 74"/>
          <p:cNvSpPr txBox="1">
            <a:spLocks noGrp="1"/>
          </p:cNvSpPr>
          <p:nvPr>
            <p:ph type="body" idx="4294967295"/>
          </p:nvPr>
        </p:nvSpPr>
        <p:spPr>
          <a:xfrm>
            <a:off x="5480162" y="1838426"/>
            <a:ext cx="3017837" cy="3179763"/>
          </a:xfrm>
          <a:prstGeom prst="rect">
            <a:avLst/>
          </a:prstGeom>
        </p:spPr>
        <p:txBody>
          <a:bodyPr lIns="91425" tIns="91425" rIns="91425" bIns="91425" anchor="t" anchorCtr="0">
            <a:noAutofit/>
          </a:bodyPr>
          <a:lstStyle/>
          <a:p>
            <a:pPr marL="285750" indent="-285750">
              <a:buFont typeface="Arial" charset="0"/>
              <a:buChar char="•"/>
            </a:pPr>
            <a:r>
              <a:rPr lang="en-GB" sz="1600" dirty="0" smtClean="0"/>
              <a:t>Insurers are carrying too much equity capital to generate attractive returns.    </a:t>
            </a:r>
          </a:p>
          <a:p>
            <a:pPr marL="285750" indent="-285750">
              <a:buFont typeface="Arial" charset="0"/>
              <a:buChar char="•"/>
            </a:pPr>
            <a:r>
              <a:rPr lang="en-GB" sz="1600" dirty="0" smtClean="0"/>
              <a:t>F</a:t>
            </a:r>
            <a:r>
              <a:rPr lang="en" sz="1600" dirty="0" err="1" smtClean="0"/>
              <a:t>ixed</a:t>
            </a:r>
            <a:r>
              <a:rPr lang="en" sz="1600" dirty="0" smtClean="0"/>
              <a:t> income </a:t>
            </a:r>
            <a:r>
              <a:rPr lang="en-GB" sz="1600" dirty="0" smtClean="0"/>
              <a:t>markets are accepting historically low yields</a:t>
            </a:r>
            <a:r>
              <a:rPr lang="en" sz="1600" dirty="0" smtClean="0"/>
              <a:t>.</a:t>
            </a:r>
            <a:endParaRPr lang="en-GB" sz="1600" dirty="0" smtClean="0"/>
          </a:p>
          <a:p>
            <a:pPr marL="285750" lvl="0" indent="-285750">
              <a:buFont typeface="Arial" charset="0"/>
              <a:buChar char="•"/>
            </a:pPr>
            <a:r>
              <a:rPr lang="en-GB" sz="1600" dirty="0" smtClean="0"/>
              <a:t>The old insurer investment model of using solely equity to capitalise the ‘float’ is no longer effective</a:t>
            </a:r>
          </a:p>
          <a:p>
            <a:pPr marL="285750" indent="-285750">
              <a:buFont typeface="Arial" charset="0"/>
              <a:buChar char="•"/>
            </a:pPr>
            <a:endParaRPr lang="en" sz="1600" dirty="0" smtClean="0"/>
          </a:p>
          <a:p>
            <a:endParaRPr sz="1600" i="1" dirty="0"/>
          </a:p>
        </p:txBody>
      </p:sp>
      <p:sp>
        <p:nvSpPr>
          <p:cNvPr id="75" name="Shape 75"/>
          <p:cNvSpPr txBox="1"/>
          <p:nvPr/>
        </p:nvSpPr>
        <p:spPr>
          <a:xfrm>
            <a:off x="311701" y="5263969"/>
            <a:ext cx="4324500" cy="273300"/>
          </a:xfrm>
          <a:prstGeom prst="rect">
            <a:avLst/>
          </a:prstGeom>
          <a:noFill/>
          <a:ln>
            <a:noFill/>
          </a:ln>
        </p:spPr>
        <p:txBody>
          <a:bodyPr lIns="91425" tIns="91425" rIns="91425" bIns="91425" anchor="t" anchorCtr="0">
            <a:noAutofit/>
          </a:bodyPr>
          <a:lstStyle/>
          <a:p>
            <a:r>
              <a:rPr lang="en" sz="1000" dirty="0"/>
              <a:t>Source: </a:t>
            </a:r>
            <a:r>
              <a:rPr lang="en-GB" sz="1000" dirty="0"/>
              <a:t>*</a:t>
            </a:r>
            <a:r>
              <a:rPr lang="en" sz="1000" dirty="0"/>
              <a:t>US Federal Reserve, </a:t>
            </a:r>
            <a:r>
              <a:rPr lang="en-GB" sz="1000" dirty="0"/>
              <a:t>†</a:t>
            </a:r>
            <a:r>
              <a:rPr lang="en" sz="1000" dirty="0"/>
              <a:t>Swiss Re Sigma 2016/3</a:t>
            </a:r>
          </a:p>
          <a:p>
            <a:endParaRPr sz="1000" dirty="0"/>
          </a:p>
        </p:txBody>
      </p:sp>
      <p:graphicFrame>
        <p:nvGraphicFramePr>
          <p:cNvPr id="7" name="Chart 6"/>
          <p:cNvGraphicFramePr>
            <a:graphicFrameLocks/>
          </p:cNvGraphicFramePr>
          <p:nvPr>
            <p:extLst>
              <p:ext uri="{D42A27DB-BD31-4B8C-83A1-F6EECF244321}">
                <p14:modId xmlns:p14="http://schemas.microsoft.com/office/powerpoint/2010/main" val="154602936"/>
              </p:ext>
            </p:extLst>
          </p:nvPr>
        </p:nvGraphicFramePr>
        <p:xfrm>
          <a:off x="311701" y="1637608"/>
          <a:ext cx="5017383" cy="3581400"/>
        </p:xfrm>
        <a:graphic>
          <a:graphicData uri="http://schemas.openxmlformats.org/drawingml/2006/chart">
            <c:chart xmlns:c="http://schemas.openxmlformats.org/drawingml/2006/chart" xmlns:r="http://schemas.openxmlformats.org/officeDocument/2006/relationships" r:id="rId3"/>
          </a:graphicData>
        </a:graphic>
      </p:graphicFrame>
      <p:sp>
        <p:nvSpPr>
          <p:cNvPr id="8" name="Shape 92"/>
          <p:cNvSpPr txBox="1"/>
          <p:nvPr/>
        </p:nvSpPr>
        <p:spPr>
          <a:xfrm>
            <a:off x="311700" y="5562175"/>
            <a:ext cx="8261100" cy="708000"/>
          </a:xfrm>
          <a:prstGeom prst="rect">
            <a:avLst/>
          </a:prstGeom>
          <a:noFill/>
          <a:ln>
            <a:noFill/>
          </a:ln>
        </p:spPr>
        <p:txBody>
          <a:bodyPr lIns="91425" tIns="91425" rIns="91425" bIns="91425" anchor="t" anchorCtr="0">
            <a:noAutofit/>
          </a:bodyPr>
          <a:lstStyle/>
          <a:p>
            <a:pPr lvl="0">
              <a:spcBef>
                <a:spcPts val="0"/>
              </a:spcBef>
              <a:buNone/>
            </a:pPr>
            <a:r>
              <a:rPr lang="en-GB" sz="1800" b="1" dirty="0"/>
              <a:t>Insurers and fixed income investors can derive mutual benefit through direct investment in insurance risk</a:t>
            </a:r>
          </a:p>
        </p:txBody>
      </p:sp>
      <p:sp>
        <p:nvSpPr>
          <p:cNvPr id="6" name="Slide Number Placeholder 5"/>
          <p:cNvSpPr>
            <a:spLocks noGrp="1"/>
          </p:cNvSpPr>
          <p:nvPr>
            <p:ph type="sldNum" idx="12"/>
          </p:nvPr>
        </p:nvSpPr>
        <p:spPr/>
        <p:txBody>
          <a:bodyPr/>
          <a:lstStyle/>
          <a:p>
            <a:pPr lvl="0">
              <a:spcBef>
                <a:spcPts val="0"/>
              </a:spcBef>
              <a:buNone/>
            </a:pPr>
            <a:fld id="{00000000-1234-1234-1234-123412341234}" type="slidenum">
              <a:rPr lang="en" smtClean="0"/>
              <a:t>13</a:t>
            </a:fld>
            <a:endParaRPr lang="en"/>
          </a:p>
        </p:txBody>
      </p:sp>
    </p:spTree>
    <p:extLst>
      <p:ext uri="{BB962C8B-B14F-4D97-AF65-F5344CB8AC3E}">
        <p14:creationId xmlns:p14="http://schemas.microsoft.com/office/powerpoint/2010/main" val="358691457"/>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8"/>
        <p:cNvGrpSpPr/>
        <p:nvPr/>
      </p:nvGrpSpPr>
      <p:grpSpPr>
        <a:xfrm>
          <a:off x="0" y="0"/>
          <a:ext cx="0" cy="0"/>
          <a:chOff x="0" y="0"/>
          <a:chExt cx="0" cy="0"/>
        </a:xfrm>
      </p:grpSpPr>
      <p:sp>
        <p:nvSpPr>
          <p:cNvPr id="319" name="Shape 319"/>
          <p:cNvSpPr txBox="1">
            <a:spLocks noGrp="1"/>
          </p:cNvSpPr>
          <p:nvPr>
            <p:ph type="title"/>
          </p:nvPr>
        </p:nvSpPr>
        <p:spPr>
          <a:xfrm>
            <a:off x="283102" y="949520"/>
            <a:ext cx="7501997" cy="5114100"/>
          </a:xfrm>
          <a:prstGeom prst="rect">
            <a:avLst/>
          </a:prstGeom>
        </p:spPr>
        <p:txBody>
          <a:bodyPr lIns="91425" tIns="91425" rIns="91425" bIns="91425" anchor="ctr" anchorCtr="0">
            <a:noAutofit/>
          </a:bodyPr>
          <a:lstStyle/>
          <a:p>
            <a:pPr lvl="0">
              <a:spcBef>
                <a:spcPts val="0"/>
              </a:spcBef>
              <a:buNone/>
            </a:pPr>
            <a:r>
              <a:rPr lang="en-GB" dirty="0" smtClean="0"/>
              <a:t>Improve trading of</a:t>
            </a:r>
            <a:r>
              <a:rPr lang="en" dirty="0" smtClean="0"/>
              <a:t> risk</a:t>
            </a:r>
            <a:endParaRPr lang="en" dirty="0"/>
          </a:p>
        </p:txBody>
      </p:sp>
      <p:sp>
        <p:nvSpPr>
          <p:cNvPr id="2" name="Text Placeholder 1"/>
          <p:cNvSpPr>
            <a:spLocks noGrp="1"/>
          </p:cNvSpPr>
          <p:nvPr>
            <p:ph type="body" idx="4294967295"/>
          </p:nvPr>
        </p:nvSpPr>
        <p:spPr>
          <a:xfrm>
            <a:off x="283102" y="4140200"/>
            <a:ext cx="8750300" cy="1479550"/>
          </a:xfrm>
        </p:spPr>
        <p:txBody>
          <a:bodyPr/>
          <a:lstStyle/>
          <a:p>
            <a:pPr lvl="0"/>
            <a:r>
              <a:rPr lang="en" dirty="0" smtClean="0">
                <a:solidFill>
                  <a:schemeClr val="bg1"/>
                </a:solidFill>
              </a:rPr>
              <a:t>Required</a:t>
            </a:r>
            <a:r>
              <a:rPr lang="en" dirty="0">
                <a:solidFill>
                  <a:schemeClr val="bg1"/>
                </a:solidFill>
              </a:rPr>
              <a:t>: Professional, transparent, regulated, </a:t>
            </a:r>
            <a:r>
              <a:rPr lang="en" dirty="0" smtClean="0">
                <a:solidFill>
                  <a:schemeClr val="bg1"/>
                </a:solidFill>
              </a:rPr>
              <a:t>diversified</a:t>
            </a:r>
            <a:r>
              <a:rPr lang="en-GB" dirty="0" smtClean="0">
                <a:solidFill>
                  <a:schemeClr val="bg1"/>
                </a:solidFill>
              </a:rPr>
              <a:t> and </a:t>
            </a:r>
            <a:r>
              <a:rPr lang="en" dirty="0" smtClean="0">
                <a:solidFill>
                  <a:schemeClr val="bg1"/>
                </a:solidFill>
              </a:rPr>
              <a:t>commoditized</a:t>
            </a:r>
            <a:endParaRPr lang="en-GB" dirty="0">
              <a:solidFill>
                <a:schemeClr val="bg1"/>
              </a:solidFill>
            </a:endParaRPr>
          </a:p>
        </p:txBody>
      </p:sp>
      <p:sp>
        <p:nvSpPr>
          <p:cNvPr id="4" name="Slide Number Placeholder 3"/>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14</a:t>
            </a:fld>
            <a:endParaRPr lang="en">
              <a:solidFill>
                <a:schemeClr val="lt1"/>
              </a:solidFill>
            </a:endParaRPr>
          </a:p>
        </p:txBody>
      </p:sp>
    </p:spTree>
    <p:extLst>
      <p:ext uri="{BB962C8B-B14F-4D97-AF65-F5344CB8AC3E}">
        <p14:creationId xmlns:p14="http://schemas.microsoft.com/office/powerpoint/2010/main" val="79457150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lvl1pPr>
              <a:defRPr sz="3600"/>
            </a:lvl1pPr>
          </a:lstStyle>
          <a:p>
            <a:r>
              <a:rPr lang="en-GB" dirty="0" smtClean="0"/>
              <a:t>Insurance risk as an investment tower</a:t>
            </a:r>
            <a:endParaRPr dirty="0"/>
          </a:p>
        </p:txBody>
      </p:sp>
      <p:grpSp>
        <p:nvGrpSpPr>
          <p:cNvPr id="8" name="Group 238"/>
          <p:cNvGrpSpPr/>
          <p:nvPr/>
        </p:nvGrpSpPr>
        <p:grpSpPr>
          <a:xfrm>
            <a:off x="3860899" y="2127701"/>
            <a:ext cx="2080800" cy="1707954"/>
            <a:chOff x="0" y="-1"/>
            <a:chExt cx="1145567" cy="822766"/>
          </a:xfrm>
        </p:grpSpPr>
        <p:sp>
          <p:nvSpPr>
            <p:cNvPr id="9" name="Shape 236"/>
            <p:cNvSpPr/>
            <p:nvPr/>
          </p:nvSpPr>
          <p:spPr>
            <a:xfrm>
              <a:off x="0" y="-1"/>
              <a:ext cx="1145567" cy="822766"/>
            </a:xfrm>
            <a:prstGeom prst="rect">
              <a:avLst/>
            </a:prstGeom>
            <a:solidFill>
              <a:srgbClr val="0389C5"/>
            </a:solidFill>
            <a:ln w="9525" cap="flat">
              <a:solidFill>
                <a:srgbClr val="0070C0"/>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0" name="Shape 237"/>
            <p:cNvSpPr/>
            <p:nvPr/>
          </p:nvSpPr>
          <p:spPr>
            <a:xfrm>
              <a:off x="61447" y="255323"/>
              <a:ext cx="568738" cy="227435"/>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smtClean="0"/>
                <a:t>Capital Re</a:t>
              </a:r>
              <a:r>
                <a:rPr lang="en-US" sz="1200" dirty="0" smtClean="0"/>
                <a:t>sources</a:t>
              </a:r>
              <a:endParaRPr sz="1200" dirty="0"/>
            </a:p>
          </p:txBody>
        </p:sp>
      </p:grpSp>
      <p:grpSp>
        <p:nvGrpSpPr>
          <p:cNvPr id="11" name="Group 241"/>
          <p:cNvGrpSpPr/>
          <p:nvPr/>
        </p:nvGrpSpPr>
        <p:grpSpPr>
          <a:xfrm>
            <a:off x="3848376" y="4845019"/>
            <a:ext cx="2099652" cy="783109"/>
            <a:chOff x="0" y="0"/>
            <a:chExt cx="1145928" cy="553033"/>
          </a:xfrm>
        </p:grpSpPr>
        <p:sp>
          <p:nvSpPr>
            <p:cNvPr id="12" name="Shape 239"/>
            <p:cNvSpPr/>
            <p:nvPr/>
          </p:nvSpPr>
          <p:spPr>
            <a:xfrm>
              <a:off x="0" y="-1"/>
              <a:ext cx="1145929" cy="553035"/>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3" name="Shape 240"/>
            <p:cNvSpPr/>
            <p:nvPr/>
          </p:nvSpPr>
          <p:spPr>
            <a:xfrm>
              <a:off x="0" y="175308"/>
              <a:ext cx="1145929" cy="2024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Attritional Claims</a:t>
              </a:r>
            </a:p>
          </p:txBody>
        </p:sp>
      </p:grpSp>
      <p:grpSp>
        <p:nvGrpSpPr>
          <p:cNvPr id="14" name="Group 244"/>
          <p:cNvGrpSpPr/>
          <p:nvPr/>
        </p:nvGrpSpPr>
        <p:grpSpPr>
          <a:xfrm>
            <a:off x="3848376" y="4339800"/>
            <a:ext cx="2099652" cy="505220"/>
            <a:chOff x="0" y="0"/>
            <a:chExt cx="1145929" cy="255607"/>
          </a:xfrm>
        </p:grpSpPr>
        <p:sp>
          <p:nvSpPr>
            <p:cNvPr id="15" name="Shape 242"/>
            <p:cNvSpPr/>
            <p:nvPr/>
          </p:nvSpPr>
          <p:spPr>
            <a:xfrm>
              <a:off x="0" y="0"/>
              <a:ext cx="1145929" cy="255607"/>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6" name="Shape 243"/>
            <p:cNvSpPr/>
            <p:nvPr/>
          </p:nvSpPr>
          <p:spPr>
            <a:xfrm>
              <a:off x="0" y="57732"/>
              <a:ext cx="1145929" cy="1401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a:t>Large Claims</a:t>
              </a:r>
            </a:p>
          </p:txBody>
        </p:sp>
      </p:grpSp>
      <p:grpSp>
        <p:nvGrpSpPr>
          <p:cNvPr id="17" name="Group 247"/>
          <p:cNvGrpSpPr/>
          <p:nvPr/>
        </p:nvGrpSpPr>
        <p:grpSpPr>
          <a:xfrm>
            <a:off x="3848376" y="4112653"/>
            <a:ext cx="2099652" cy="341257"/>
            <a:chOff x="0" y="-37289"/>
            <a:chExt cx="1145929" cy="276994"/>
          </a:xfrm>
        </p:grpSpPr>
        <p:sp>
          <p:nvSpPr>
            <p:cNvPr id="18" name="Shape 245"/>
            <p:cNvSpPr/>
            <p:nvPr/>
          </p:nvSpPr>
          <p:spPr>
            <a:xfrm>
              <a:off x="0" y="21457"/>
              <a:ext cx="1145929" cy="159502"/>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9" name="Shape 246"/>
            <p:cNvSpPr/>
            <p:nvPr/>
          </p:nvSpPr>
          <p:spPr>
            <a:xfrm>
              <a:off x="0" y="-37289"/>
              <a:ext cx="1145929" cy="27699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Catastrophe Claims</a:t>
              </a:r>
            </a:p>
          </p:txBody>
        </p:sp>
      </p:grpSp>
      <p:grpSp>
        <p:nvGrpSpPr>
          <p:cNvPr id="20" name="Group 250"/>
          <p:cNvGrpSpPr/>
          <p:nvPr/>
        </p:nvGrpSpPr>
        <p:grpSpPr>
          <a:xfrm>
            <a:off x="3848376" y="3781316"/>
            <a:ext cx="2099652" cy="461663"/>
            <a:chOff x="0" y="-71579"/>
            <a:chExt cx="1145929" cy="461660"/>
          </a:xfrm>
        </p:grpSpPr>
        <p:sp>
          <p:nvSpPr>
            <p:cNvPr id="21" name="Shape 248"/>
            <p:cNvSpPr/>
            <p:nvPr/>
          </p:nvSpPr>
          <p:spPr>
            <a:xfrm>
              <a:off x="0" y="-1"/>
              <a:ext cx="1145929" cy="318505"/>
            </a:xfrm>
            <a:prstGeom prst="rect">
              <a:avLst/>
            </a:prstGeom>
            <a:solidFill>
              <a:srgbClr val="BEC7C2"/>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solidFill>
                  <a:schemeClr val="tx1"/>
                </a:solidFill>
              </a:endParaRPr>
            </a:p>
          </p:txBody>
        </p:sp>
        <p:sp>
          <p:nvSpPr>
            <p:cNvPr id="22" name="Shape 249"/>
            <p:cNvSpPr/>
            <p:nvPr/>
          </p:nvSpPr>
          <p:spPr>
            <a:xfrm>
              <a:off x="0" y="-71579"/>
              <a:ext cx="1145929" cy="4616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a:defRPr sz="800">
                  <a:solidFill>
                    <a:srgbClr val="FFFFFF"/>
                  </a:solidFill>
                </a:defRPr>
              </a:pPr>
              <a:r>
                <a:rPr sz="1200" dirty="0">
                  <a:solidFill>
                    <a:schemeClr val="bg2"/>
                  </a:solidFill>
                </a:rPr>
                <a:t>Expected </a:t>
              </a:r>
            </a:p>
            <a:p>
              <a:pPr algn="ctr">
                <a:defRPr sz="800">
                  <a:solidFill>
                    <a:srgbClr val="FFFFFF"/>
                  </a:solidFill>
                </a:defRPr>
              </a:pPr>
              <a:r>
                <a:rPr sz="1200" dirty="0">
                  <a:solidFill>
                    <a:schemeClr val="bg2"/>
                  </a:solidFill>
                </a:rPr>
                <a:t>Underwriting </a:t>
              </a:r>
              <a:r>
                <a:rPr lang="en-GB" sz="1200" dirty="0" smtClean="0">
                  <a:solidFill>
                    <a:schemeClr val="bg2"/>
                  </a:solidFill>
                </a:rPr>
                <a:t>Result</a:t>
              </a:r>
              <a:endParaRPr sz="1200" dirty="0">
                <a:solidFill>
                  <a:schemeClr val="bg2"/>
                </a:solidFill>
              </a:endParaRPr>
            </a:p>
          </p:txBody>
        </p:sp>
      </p:grpSp>
      <p:grpSp>
        <p:nvGrpSpPr>
          <p:cNvPr id="24" name="Group 254"/>
          <p:cNvGrpSpPr/>
          <p:nvPr/>
        </p:nvGrpSpPr>
        <p:grpSpPr>
          <a:xfrm>
            <a:off x="3848375" y="5628128"/>
            <a:ext cx="2099655" cy="568695"/>
            <a:chOff x="0" y="-1"/>
            <a:chExt cx="1145929" cy="242805"/>
          </a:xfrm>
        </p:grpSpPr>
        <p:sp>
          <p:nvSpPr>
            <p:cNvPr id="25" name="Shape 252"/>
            <p:cNvSpPr/>
            <p:nvPr/>
          </p:nvSpPr>
          <p:spPr>
            <a:xfrm>
              <a:off x="0" y="-1"/>
              <a:ext cx="1145929" cy="242805"/>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26" name="Shape 253"/>
            <p:cNvSpPr/>
            <p:nvPr/>
          </p:nvSpPr>
          <p:spPr>
            <a:xfrm>
              <a:off x="0" y="62269"/>
              <a:ext cx="1145929" cy="1182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Expenses</a:t>
              </a:r>
            </a:p>
          </p:txBody>
        </p:sp>
      </p:grpSp>
      <p:sp>
        <p:nvSpPr>
          <p:cNvPr id="31" name="Rectangle 30"/>
          <p:cNvSpPr/>
          <p:nvPr/>
        </p:nvSpPr>
        <p:spPr>
          <a:xfrm>
            <a:off x="5116664" y="2885543"/>
            <a:ext cx="818838" cy="402699"/>
          </a:xfrm>
          <a:prstGeom prst="rect">
            <a:avLst/>
          </a:prstGeom>
          <a:solidFill>
            <a:srgbClr val="FFC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smtClean="0">
                <a:solidFill>
                  <a:sysClr val="windowText" lastClr="000000"/>
                </a:solidFill>
              </a:rPr>
              <a:t>‘BBB’ equivalent</a:t>
            </a:r>
            <a:endParaRPr lang="en-US" sz="800" dirty="0">
              <a:solidFill>
                <a:sysClr val="windowText" lastClr="000000"/>
              </a:solidFill>
            </a:endParaRPr>
          </a:p>
        </p:txBody>
      </p:sp>
      <p:sp>
        <p:nvSpPr>
          <p:cNvPr id="32" name="Rectangle 31"/>
          <p:cNvSpPr/>
          <p:nvPr/>
        </p:nvSpPr>
        <p:spPr>
          <a:xfrm>
            <a:off x="5116664" y="2587597"/>
            <a:ext cx="818838" cy="297945"/>
          </a:xfrm>
          <a:prstGeom prst="rect">
            <a:avLst/>
          </a:prstGeom>
          <a:solidFill>
            <a:srgbClr val="FFC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smtClean="0">
                <a:solidFill>
                  <a:sysClr val="windowText" lastClr="000000"/>
                </a:solidFill>
              </a:rPr>
              <a:t>‘A’ equivalent</a:t>
            </a:r>
            <a:endParaRPr lang="en-US" sz="800" dirty="0">
              <a:solidFill>
                <a:sysClr val="windowText" lastClr="000000"/>
              </a:solidFill>
            </a:endParaRPr>
          </a:p>
        </p:txBody>
      </p:sp>
      <p:sp>
        <p:nvSpPr>
          <p:cNvPr id="33" name="Rectangle 32"/>
          <p:cNvSpPr/>
          <p:nvPr/>
        </p:nvSpPr>
        <p:spPr>
          <a:xfrm>
            <a:off x="5116664" y="2182791"/>
            <a:ext cx="818838" cy="404807"/>
          </a:xfrm>
          <a:prstGeom prst="rect">
            <a:avLst/>
          </a:prstGeom>
          <a:solidFill>
            <a:srgbClr val="FFC00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800" dirty="0" smtClean="0">
                <a:solidFill>
                  <a:sysClr val="windowText" lastClr="000000"/>
                </a:solidFill>
              </a:rPr>
              <a:t>‘AA’ equivalent</a:t>
            </a:r>
            <a:endParaRPr lang="en-US" sz="800" dirty="0">
              <a:solidFill>
                <a:sysClr val="windowText" lastClr="000000"/>
              </a:solidFill>
            </a:endParaRPr>
          </a:p>
        </p:txBody>
      </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rot="16200000">
            <a:off x="2031147" y="3062685"/>
            <a:ext cx="2517006" cy="1143519"/>
          </a:xfrm>
          <a:prstGeom prst="rect">
            <a:avLst/>
          </a:prstGeom>
        </p:spPr>
      </p:pic>
      <p:sp>
        <p:nvSpPr>
          <p:cNvPr id="4" name="TextBox 3"/>
          <p:cNvSpPr txBox="1"/>
          <p:nvPr/>
        </p:nvSpPr>
        <p:spPr>
          <a:xfrm rot="16200000">
            <a:off x="2028437" y="4089090"/>
            <a:ext cx="1071127" cy="307777"/>
          </a:xfrm>
          <a:prstGeom prst="rect">
            <a:avLst/>
          </a:prstGeom>
          <a:noFill/>
        </p:spPr>
        <p:txBody>
          <a:bodyPr wrap="none" rtlCol="0">
            <a:spAutoFit/>
          </a:bodyPr>
          <a:lstStyle/>
          <a:p>
            <a:r>
              <a:rPr lang="en-GB" smtClean="0"/>
              <a:t>Risk profile</a:t>
            </a:r>
            <a:endParaRPr lang="en-GB"/>
          </a:p>
        </p:txBody>
      </p:sp>
      <p:sp>
        <p:nvSpPr>
          <p:cNvPr id="5" name="Right Brace 4"/>
          <p:cNvSpPr/>
          <p:nvPr/>
        </p:nvSpPr>
        <p:spPr>
          <a:xfrm>
            <a:off x="5961067" y="3861520"/>
            <a:ext cx="363254" cy="2335304"/>
          </a:xfrm>
          <a:prstGeom prst="righ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GB"/>
          </a:p>
        </p:txBody>
      </p:sp>
      <p:sp>
        <p:nvSpPr>
          <p:cNvPr id="6" name="TextBox 5"/>
          <p:cNvSpPr txBox="1"/>
          <p:nvPr/>
        </p:nvSpPr>
        <p:spPr>
          <a:xfrm rot="5400000">
            <a:off x="5529872" y="4879595"/>
            <a:ext cx="1896673" cy="307777"/>
          </a:xfrm>
          <a:prstGeom prst="rect">
            <a:avLst/>
          </a:prstGeom>
          <a:noFill/>
        </p:spPr>
        <p:txBody>
          <a:bodyPr wrap="none" rtlCol="0">
            <a:spAutoFit/>
          </a:bodyPr>
          <a:lstStyle/>
          <a:p>
            <a:r>
              <a:rPr lang="en-GB" dirty="0"/>
              <a:t>P</a:t>
            </a:r>
            <a:r>
              <a:rPr lang="en-GB" dirty="0" smtClean="0"/>
              <a:t>remiums &amp; reserves</a:t>
            </a:r>
            <a:endParaRPr lang="en-GB" dirty="0"/>
          </a:p>
        </p:txBody>
      </p:sp>
      <p:sp>
        <p:nvSpPr>
          <p:cNvPr id="7" name="Slide Number Placeholder 6"/>
          <p:cNvSpPr>
            <a:spLocks noGrp="1"/>
          </p:cNvSpPr>
          <p:nvPr>
            <p:ph type="sldNum" idx="12"/>
          </p:nvPr>
        </p:nvSpPr>
        <p:spPr/>
        <p:txBody>
          <a:bodyPr/>
          <a:lstStyle/>
          <a:p>
            <a:pPr lvl="0">
              <a:spcBef>
                <a:spcPts val="0"/>
              </a:spcBef>
              <a:buNone/>
            </a:pPr>
            <a:fld id="{00000000-1234-1234-1234-123412341234}" type="slidenum">
              <a:rPr lang="en" smtClean="0"/>
              <a:t>15</a:t>
            </a:fld>
            <a:endParaRPr lang="en"/>
          </a:p>
        </p:txBody>
      </p:sp>
    </p:spTree>
    <p:extLst>
      <p:ext uri="{BB962C8B-B14F-4D97-AF65-F5344CB8AC3E}">
        <p14:creationId xmlns:p14="http://schemas.microsoft.com/office/powerpoint/2010/main" val="1723740902"/>
      </p:ext>
    </p:extLst>
  </p:cSld>
  <p:clrMapOvr>
    <a:masterClrMapping/>
  </p:clrMapOvr>
  <p:transition spd="slow"/>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Shape 177"/>
          <p:cNvSpPr>
            <a:spLocks noGrp="1"/>
          </p:cNvSpPr>
          <p:nvPr>
            <p:ph type="title"/>
          </p:nvPr>
        </p:nvSpPr>
        <p:spPr>
          <a:prstGeom prst="rect">
            <a:avLst/>
          </a:prstGeom>
        </p:spPr>
        <p:txBody>
          <a:bodyPr/>
          <a:lstStyle>
            <a:lvl1pPr>
              <a:defRPr sz="3600"/>
            </a:lvl1pPr>
          </a:lstStyle>
          <a:p>
            <a:r>
              <a:rPr lang="en-GB" dirty="0" smtClean="0"/>
              <a:t>R packages </a:t>
            </a:r>
            <a:r>
              <a:rPr lang="en-GB" dirty="0" smtClean="0"/>
              <a:t>to asses the risk profile</a:t>
            </a:r>
            <a:endParaRPr dirty="0"/>
          </a:p>
        </p:txBody>
      </p:sp>
      <p:grpSp>
        <p:nvGrpSpPr>
          <p:cNvPr id="8" name="Group 238"/>
          <p:cNvGrpSpPr/>
          <p:nvPr/>
        </p:nvGrpSpPr>
        <p:grpSpPr>
          <a:xfrm>
            <a:off x="3860899" y="2127701"/>
            <a:ext cx="2080800" cy="1707954"/>
            <a:chOff x="0" y="-1"/>
            <a:chExt cx="1145567" cy="822766"/>
          </a:xfrm>
        </p:grpSpPr>
        <p:sp>
          <p:nvSpPr>
            <p:cNvPr id="9" name="Shape 236"/>
            <p:cNvSpPr/>
            <p:nvPr/>
          </p:nvSpPr>
          <p:spPr>
            <a:xfrm>
              <a:off x="0" y="-1"/>
              <a:ext cx="1145567" cy="822766"/>
            </a:xfrm>
            <a:prstGeom prst="rect">
              <a:avLst/>
            </a:prstGeom>
            <a:solidFill>
              <a:srgbClr val="0389C5"/>
            </a:solidFill>
            <a:ln w="9525" cap="flat">
              <a:solidFill>
                <a:srgbClr val="0070C0"/>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0" name="Shape 237"/>
            <p:cNvSpPr/>
            <p:nvPr/>
          </p:nvSpPr>
          <p:spPr>
            <a:xfrm>
              <a:off x="61447" y="302322"/>
              <a:ext cx="1026630" cy="13343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smtClean="0"/>
                <a:t>Capital Re</a:t>
              </a:r>
              <a:r>
                <a:rPr lang="en-US" sz="1200" dirty="0" smtClean="0"/>
                <a:t>sources</a:t>
              </a:r>
              <a:endParaRPr sz="1200" dirty="0"/>
            </a:p>
          </p:txBody>
        </p:sp>
      </p:grpSp>
      <p:grpSp>
        <p:nvGrpSpPr>
          <p:cNvPr id="11" name="Group 241"/>
          <p:cNvGrpSpPr/>
          <p:nvPr/>
        </p:nvGrpSpPr>
        <p:grpSpPr>
          <a:xfrm>
            <a:off x="3848376" y="4845019"/>
            <a:ext cx="2099652" cy="783109"/>
            <a:chOff x="0" y="0"/>
            <a:chExt cx="1145928" cy="553033"/>
          </a:xfrm>
        </p:grpSpPr>
        <p:sp>
          <p:nvSpPr>
            <p:cNvPr id="12" name="Shape 239"/>
            <p:cNvSpPr/>
            <p:nvPr/>
          </p:nvSpPr>
          <p:spPr>
            <a:xfrm>
              <a:off x="0" y="-1"/>
              <a:ext cx="1145929" cy="553035"/>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3" name="Shape 240"/>
            <p:cNvSpPr/>
            <p:nvPr/>
          </p:nvSpPr>
          <p:spPr>
            <a:xfrm>
              <a:off x="0" y="175308"/>
              <a:ext cx="1145929" cy="202417"/>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Attritional Claims</a:t>
              </a:r>
            </a:p>
          </p:txBody>
        </p:sp>
      </p:grpSp>
      <p:grpSp>
        <p:nvGrpSpPr>
          <p:cNvPr id="14" name="Group 244"/>
          <p:cNvGrpSpPr/>
          <p:nvPr/>
        </p:nvGrpSpPr>
        <p:grpSpPr>
          <a:xfrm>
            <a:off x="3848376" y="4339800"/>
            <a:ext cx="2099652" cy="505220"/>
            <a:chOff x="0" y="0"/>
            <a:chExt cx="1145929" cy="255607"/>
          </a:xfrm>
        </p:grpSpPr>
        <p:sp>
          <p:nvSpPr>
            <p:cNvPr id="15" name="Shape 242"/>
            <p:cNvSpPr/>
            <p:nvPr/>
          </p:nvSpPr>
          <p:spPr>
            <a:xfrm>
              <a:off x="0" y="0"/>
              <a:ext cx="1145929" cy="255607"/>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6" name="Shape 243"/>
            <p:cNvSpPr/>
            <p:nvPr/>
          </p:nvSpPr>
          <p:spPr>
            <a:xfrm>
              <a:off x="0" y="57732"/>
              <a:ext cx="1145929" cy="140142"/>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a:t>Large Claims</a:t>
              </a:r>
            </a:p>
          </p:txBody>
        </p:sp>
      </p:grpSp>
      <p:grpSp>
        <p:nvGrpSpPr>
          <p:cNvPr id="17" name="Group 247"/>
          <p:cNvGrpSpPr/>
          <p:nvPr/>
        </p:nvGrpSpPr>
        <p:grpSpPr>
          <a:xfrm>
            <a:off x="3848376" y="4112653"/>
            <a:ext cx="2099652" cy="341257"/>
            <a:chOff x="0" y="-37289"/>
            <a:chExt cx="1145929" cy="276994"/>
          </a:xfrm>
        </p:grpSpPr>
        <p:sp>
          <p:nvSpPr>
            <p:cNvPr id="18" name="Shape 245"/>
            <p:cNvSpPr/>
            <p:nvPr/>
          </p:nvSpPr>
          <p:spPr>
            <a:xfrm>
              <a:off x="0" y="21457"/>
              <a:ext cx="1145929" cy="159502"/>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19" name="Shape 246"/>
            <p:cNvSpPr/>
            <p:nvPr/>
          </p:nvSpPr>
          <p:spPr>
            <a:xfrm>
              <a:off x="0" y="-37289"/>
              <a:ext cx="1145929" cy="27699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Catastrophe Claims</a:t>
              </a:r>
            </a:p>
          </p:txBody>
        </p:sp>
      </p:grpSp>
      <p:grpSp>
        <p:nvGrpSpPr>
          <p:cNvPr id="20" name="Group 250"/>
          <p:cNvGrpSpPr/>
          <p:nvPr/>
        </p:nvGrpSpPr>
        <p:grpSpPr>
          <a:xfrm>
            <a:off x="3848376" y="3781316"/>
            <a:ext cx="2099652" cy="461663"/>
            <a:chOff x="0" y="-71579"/>
            <a:chExt cx="1145929" cy="461660"/>
          </a:xfrm>
        </p:grpSpPr>
        <p:sp>
          <p:nvSpPr>
            <p:cNvPr id="21" name="Shape 248"/>
            <p:cNvSpPr/>
            <p:nvPr/>
          </p:nvSpPr>
          <p:spPr>
            <a:xfrm>
              <a:off x="0" y="-1"/>
              <a:ext cx="1145929" cy="318505"/>
            </a:xfrm>
            <a:prstGeom prst="rect">
              <a:avLst/>
            </a:prstGeom>
            <a:solidFill>
              <a:srgbClr val="BEC7C2"/>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solidFill>
                  <a:schemeClr val="tx1"/>
                </a:solidFill>
              </a:endParaRPr>
            </a:p>
          </p:txBody>
        </p:sp>
        <p:sp>
          <p:nvSpPr>
            <p:cNvPr id="22" name="Shape 249"/>
            <p:cNvSpPr/>
            <p:nvPr/>
          </p:nvSpPr>
          <p:spPr>
            <a:xfrm>
              <a:off x="0" y="-71579"/>
              <a:ext cx="1145929" cy="461660"/>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p>
              <a:pPr algn="ctr">
                <a:defRPr sz="800">
                  <a:solidFill>
                    <a:srgbClr val="FFFFFF"/>
                  </a:solidFill>
                </a:defRPr>
              </a:pPr>
              <a:r>
                <a:rPr sz="1200" dirty="0">
                  <a:solidFill>
                    <a:schemeClr val="bg2"/>
                  </a:solidFill>
                </a:rPr>
                <a:t>Expected </a:t>
              </a:r>
            </a:p>
            <a:p>
              <a:pPr algn="ctr">
                <a:defRPr sz="800">
                  <a:solidFill>
                    <a:srgbClr val="FFFFFF"/>
                  </a:solidFill>
                </a:defRPr>
              </a:pPr>
              <a:r>
                <a:rPr sz="1200" dirty="0">
                  <a:solidFill>
                    <a:schemeClr val="bg2"/>
                  </a:solidFill>
                </a:rPr>
                <a:t>Underwriting </a:t>
              </a:r>
              <a:r>
                <a:rPr lang="en-GB" sz="1200" dirty="0" smtClean="0">
                  <a:solidFill>
                    <a:schemeClr val="bg2"/>
                  </a:solidFill>
                </a:rPr>
                <a:t>Result</a:t>
              </a:r>
              <a:endParaRPr sz="1200" dirty="0">
                <a:solidFill>
                  <a:schemeClr val="bg2"/>
                </a:solidFill>
              </a:endParaRPr>
            </a:p>
          </p:txBody>
        </p:sp>
      </p:grpSp>
      <p:grpSp>
        <p:nvGrpSpPr>
          <p:cNvPr id="24" name="Group 254"/>
          <p:cNvGrpSpPr/>
          <p:nvPr/>
        </p:nvGrpSpPr>
        <p:grpSpPr>
          <a:xfrm>
            <a:off x="3848375" y="5628128"/>
            <a:ext cx="2099655" cy="568695"/>
            <a:chOff x="0" y="-1"/>
            <a:chExt cx="1145929" cy="242805"/>
          </a:xfrm>
        </p:grpSpPr>
        <p:sp>
          <p:nvSpPr>
            <p:cNvPr id="25" name="Shape 252"/>
            <p:cNvSpPr/>
            <p:nvPr/>
          </p:nvSpPr>
          <p:spPr>
            <a:xfrm>
              <a:off x="0" y="-1"/>
              <a:ext cx="1145929" cy="242805"/>
            </a:xfrm>
            <a:prstGeom prst="rect">
              <a:avLst/>
            </a:prstGeom>
            <a:solidFill>
              <a:schemeClr val="accent1"/>
            </a:solidFill>
            <a:ln w="9525" cap="flat">
              <a:solidFill>
                <a:srgbClr val="FFFFFF"/>
              </a:solidFill>
              <a:prstDash val="solid"/>
              <a:round/>
            </a:ln>
            <a:effectLst/>
          </p:spPr>
          <p:txBody>
            <a:bodyPr wrap="square" lIns="45719" tIns="45719" rIns="45719" bIns="45719" numCol="1" anchor="ctr">
              <a:noAutofit/>
            </a:bodyPr>
            <a:lstStyle/>
            <a:p>
              <a:pPr algn="ctr">
                <a:defRPr sz="800">
                  <a:solidFill>
                    <a:srgbClr val="FFFFFF"/>
                  </a:solidFill>
                </a:defRPr>
              </a:pPr>
              <a:endParaRPr sz="1200"/>
            </a:p>
          </p:txBody>
        </p:sp>
        <p:sp>
          <p:nvSpPr>
            <p:cNvPr id="26" name="Shape 253"/>
            <p:cNvSpPr/>
            <p:nvPr/>
          </p:nvSpPr>
          <p:spPr>
            <a:xfrm>
              <a:off x="0" y="62269"/>
              <a:ext cx="1145929" cy="118264"/>
            </a:xfrm>
            <a:prstGeom prst="rect">
              <a:avLst/>
            </a:prstGeom>
            <a:noFill/>
            <a:ln w="12700" cap="flat">
              <a:noFill/>
              <a:miter lim="400000"/>
            </a:ln>
            <a:effectLst/>
            <a:extLst>
              <a:ext uri="{C572A759-6A51-4108-AA02-DFA0A04FC94B}">
                <ma14:wrappingTextBoxFlag xmlns:ma14="http://schemas.microsoft.com/office/mac/drawingml/2011/main" val="1"/>
              </a:ext>
            </a:extLst>
          </p:spPr>
          <p:txBody>
            <a:bodyPr wrap="square" lIns="45719" tIns="45719" rIns="45719" bIns="45719" numCol="1" anchor="ctr">
              <a:spAutoFit/>
            </a:bodyPr>
            <a:lstStyle>
              <a:lvl1pPr algn="ctr">
                <a:defRPr sz="800">
                  <a:solidFill>
                    <a:srgbClr val="FFFFFF"/>
                  </a:solidFill>
                </a:defRPr>
              </a:lvl1pPr>
            </a:lstStyle>
            <a:p>
              <a:r>
                <a:rPr sz="1200" dirty="0"/>
                <a:t>Expenses</a:t>
              </a:r>
            </a:p>
          </p:txBody>
        </p:sp>
      </p:grpSp>
      <p:pic>
        <p:nvPicPr>
          <p:cNvPr id="3" name="Picture 2"/>
          <p:cNvPicPr>
            <a:picLocks noChangeAspect="1"/>
          </p:cNvPicPr>
          <p:nvPr/>
        </p:nvPicPr>
        <p:blipFill>
          <a:blip r:embed="rId2">
            <a:extLst>
              <a:ext uri="{28A0092B-C50C-407E-A947-70E740481C1C}">
                <a14:useLocalDpi xmlns:a14="http://schemas.microsoft.com/office/drawing/2010/main"/>
              </a:ext>
            </a:extLst>
          </a:blip>
          <a:stretch>
            <a:fillRect/>
          </a:stretch>
        </p:blipFill>
        <p:spPr>
          <a:xfrm rot="16200000">
            <a:off x="2031147" y="3062685"/>
            <a:ext cx="2517006" cy="1143519"/>
          </a:xfrm>
          <a:prstGeom prst="rect">
            <a:avLst/>
          </a:prstGeom>
        </p:spPr>
      </p:pic>
      <p:sp>
        <p:nvSpPr>
          <p:cNvPr id="4" name="TextBox 3"/>
          <p:cNvSpPr txBox="1"/>
          <p:nvPr/>
        </p:nvSpPr>
        <p:spPr>
          <a:xfrm rot="16200000">
            <a:off x="2028437" y="4089090"/>
            <a:ext cx="1071127" cy="307777"/>
          </a:xfrm>
          <a:prstGeom prst="rect">
            <a:avLst/>
          </a:prstGeom>
          <a:noFill/>
        </p:spPr>
        <p:txBody>
          <a:bodyPr wrap="none" rtlCol="0">
            <a:spAutoFit/>
          </a:bodyPr>
          <a:lstStyle/>
          <a:p>
            <a:r>
              <a:rPr lang="en-GB" smtClean="0"/>
              <a:t>Risk profile</a:t>
            </a:r>
            <a:endParaRPr lang="en-GB"/>
          </a:p>
        </p:txBody>
      </p:sp>
      <p:sp>
        <p:nvSpPr>
          <p:cNvPr id="7" name="Slide Number Placeholder 6"/>
          <p:cNvSpPr>
            <a:spLocks noGrp="1"/>
          </p:cNvSpPr>
          <p:nvPr>
            <p:ph type="sldNum" idx="12"/>
          </p:nvPr>
        </p:nvSpPr>
        <p:spPr/>
        <p:txBody>
          <a:bodyPr/>
          <a:lstStyle/>
          <a:p>
            <a:pPr lvl="0">
              <a:spcBef>
                <a:spcPts val="0"/>
              </a:spcBef>
              <a:buNone/>
            </a:pPr>
            <a:fld id="{00000000-1234-1234-1234-123412341234}" type="slidenum">
              <a:rPr lang="en" smtClean="0"/>
              <a:t>16</a:t>
            </a:fld>
            <a:endParaRPr lang="en"/>
          </a:p>
        </p:txBody>
      </p:sp>
      <p:sp>
        <p:nvSpPr>
          <p:cNvPr id="23" name="TextBox 22"/>
          <p:cNvSpPr txBox="1"/>
          <p:nvPr/>
        </p:nvSpPr>
        <p:spPr>
          <a:xfrm>
            <a:off x="1702101" y="2551181"/>
            <a:ext cx="1885453" cy="523220"/>
          </a:xfrm>
          <a:prstGeom prst="rect">
            <a:avLst/>
          </a:prstGeom>
          <a:noFill/>
        </p:spPr>
        <p:txBody>
          <a:bodyPr wrap="none" rtlCol="0">
            <a:spAutoFit/>
          </a:bodyPr>
          <a:lstStyle/>
          <a:p>
            <a:r>
              <a:rPr lang="en-GB" dirty="0" err="1" smtClean="0"/>
              <a:t>actuar</a:t>
            </a:r>
            <a:r>
              <a:rPr lang="en-GB" dirty="0" smtClean="0"/>
              <a:t>, </a:t>
            </a:r>
            <a:r>
              <a:rPr lang="en-GB" dirty="0" err="1" smtClean="0"/>
              <a:t>fitdistrplus</a:t>
            </a:r>
            <a:r>
              <a:rPr lang="en-GB" dirty="0" smtClean="0"/>
              <a:t>,</a:t>
            </a:r>
            <a:endParaRPr lang="en-GB" dirty="0" smtClean="0"/>
          </a:p>
          <a:p>
            <a:r>
              <a:rPr lang="en-GB" dirty="0" err="1" smtClean="0"/>
              <a:t>ChainLadder</a:t>
            </a:r>
            <a:r>
              <a:rPr lang="en-GB" dirty="0" smtClean="0"/>
              <a:t>, </a:t>
            </a:r>
            <a:r>
              <a:rPr lang="en-GB" dirty="0" err="1" smtClean="0"/>
              <a:t>coplua</a:t>
            </a:r>
            <a:endParaRPr lang="en-GB" dirty="0"/>
          </a:p>
        </p:txBody>
      </p:sp>
      <p:cxnSp>
        <p:nvCxnSpPr>
          <p:cNvPr id="28" name="Straight Arrow Connector 27"/>
          <p:cNvCxnSpPr>
            <a:stCxn id="23" idx="2"/>
          </p:cNvCxnSpPr>
          <p:nvPr/>
        </p:nvCxnSpPr>
        <p:spPr>
          <a:xfrm>
            <a:off x="2644828" y="3074401"/>
            <a:ext cx="804552" cy="758578"/>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9" name="TextBox 28"/>
          <p:cNvSpPr txBox="1"/>
          <p:nvPr/>
        </p:nvSpPr>
        <p:spPr>
          <a:xfrm>
            <a:off x="7378995" y="2601395"/>
            <a:ext cx="473206" cy="307777"/>
          </a:xfrm>
          <a:prstGeom prst="rect">
            <a:avLst/>
          </a:prstGeom>
          <a:noFill/>
        </p:spPr>
        <p:txBody>
          <a:bodyPr wrap="none" rtlCol="0">
            <a:spAutoFit/>
          </a:bodyPr>
          <a:lstStyle/>
          <a:p>
            <a:r>
              <a:rPr lang="en-GB" dirty="0" err="1" smtClean="0"/>
              <a:t>evir</a:t>
            </a:r>
            <a:endParaRPr lang="en-GB" dirty="0"/>
          </a:p>
        </p:txBody>
      </p:sp>
      <p:cxnSp>
        <p:nvCxnSpPr>
          <p:cNvPr id="34" name="Straight Arrow Connector 33"/>
          <p:cNvCxnSpPr>
            <a:stCxn id="29" idx="2"/>
            <a:endCxn id="18" idx="3"/>
          </p:cNvCxnSpPr>
          <p:nvPr/>
        </p:nvCxnSpPr>
        <p:spPr>
          <a:xfrm flipH="1">
            <a:off x="5948028" y="2909172"/>
            <a:ext cx="1667570" cy="137411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7615598" y="3832979"/>
            <a:ext cx="780983" cy="307777"/>
          </a:xfrm>
          <a:prstGeom prst="rect">
            <a:avLst/>
          </a:prstGeom>
          <a:noFill/>
        </p:spPr>
        <p:txBody>
          <a:bodyPr wrap="none" rtlCol="0">
            <a:spAutoFit/>
          </a:bodyPr>
          <a:lstStyle/>
          <a:p>
            <a:r>
              <a:rPr lang="en-GB" dirty="0" err="1" smtClean="0"/>
              <a:t>mbbefd</a:t>
            </a:r>
            <a:endParaRPr lang="en-GB" dirty="0"/>
          </a:p>
        </p:txBody>
      </p:sp>
      <p:cxnSp>
        <p:nvCxnSpPr>
          <p:cNvPr id="37" name="Straight Arrow Connector 36"/>
          <p:cNvCxnSpPr>
            <a:stCxn id="35" idx="1"/>
            <a:endCxn id="16" idx="3"/>
          </p:cNvCxnSpPr>
          <p:nvPr/>
        </p:nvCxnSpPr>
        <p:spPr>
          <a:xfrm flipH="1">
            <a:off x="5948028" y="3986868"/>
            <a:ext cx="1667570" cy="60554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6989254" y="4973129"/>
            <a:ext cx="1407328" cy="523220"/>
          </a:xfrm>
          <a:prstGeom prst="rect">
            <a:avLst/>
          </a:prstGeom>
          <a:noFill/>
        </p:spPr>
        <p:txBody>
          <a:bodyPr wrap="square" rtlCol="0">
            <a:spAutoFit/>
          </a:bodyPr>
          <a:lstStyle/>
          <a:p>
            <a:r>
              <a:rPr lang="en-GB" dirty="0" smtClean="0"/>
              <a:t>Base R, e.g. </a:t>
            </a:r>
            <a:r>
              <a:rPr lang="en-GB" dirty="0" err="1" smtClean="0"/>
              <a:t>glm</a:t>
            </a:r>
            <a:r>
              <a:rPr lang="en-GB" dirty="0" smtClean="0"/>
              <a:t>, </a:t>
            </a:r>
            <a:r>
              <a:rPr lang="en-GB" dirty="0" err="1" smtClean="0"/>
              <a:t>nlme</a:t>
            </a:r>
            <a:endParaRPr lang="en-GB" dirty="0"/>
          </a:p>
        </p:txBody>
      </p:sp>
      <p:cxnSp>
        <p:nvCxnSpPr>
          <p:cNvPr id="40" name="Straight Arrow Connector 39"/>
          <p:cNvCxnSpPr>
            <a:stCxn id="38" idx="1"/>
            <a:endCxn id="13" idx="3"/>
          </p:cNvCxnSpPr>
          <p:nvPr/>
        </p:nvCxnSpPr>
        <p:spPr>
          <a:xfrm flipH="1">
            <a:off x="5948030" y="5234739"/>
            <a:ext cx="1041224" cy="183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12902753"/>
      </p:ext>
    </p:extLst>
  </p:cSld>
  <p:clrMapOvr>
    <a:masterClrMapping/>
  </p:clrMapOvr>
  <p:transition spd="slow"/>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950699" y="189973"/>
            <a:ext cx="6096000" cy="6096000"/>
          </a:xfrm>
          <a:prstGeom prst="rect">
            <a:avLst/>
          </a:prstGeom>
        </p:spPr>
      </p:pic>
      <p:sp>
        <p:nvSpPr>
          <p:cNvPr id="5" name="Title 4"/>
          <p:cNvSpPr>
            <a:spLocks noGrp="1"/>
          </p:cNvSpPr>
          <p:nvPr>
            <p:ph type="title"/>
          </p:nvPr>
        </p:nvSpPr>
        <p:spPr>
          <a:xfrm>
            <a:off x="319500" y="964300"/>
            <a:ext cx="2808000" cy="1007700"/>
          </a:xfrm>
        </p:spPr>
        <p:txBody>
          <a:bodyPr/>
          <a:lstStyle/>
          <a:p>
            <a:r>
              <a:rPr lang="en-GB" dirty="0" smtClean="0"/>
              <a:t>The challenge</a:t>
            </a:r>
            <a:endParaRPr lang="en-GB" dirty="0"/>
          </a:p>
        </p:txBody>
      </p:sp>
      <p:sp>
        <p:nvSpPr>
          <p:cNvPr id="6" name="Text Placeholder 5"/>
          <p:cNvSpPr>
            <a:spLocks noGrp="1"/>
          </p:cNvSpPr>
          <p:nvPr>
            <p:ph type="body" idx="1"/>
          </p:nvPr>
        </p:nvSpPr>
        <p:spPr>
          <a:xfrm>
            <a:off x="319500" y="1972000"/>
            <a:ext cx="2808000" cy="3741600"/>
          </a:xfrm>
        </p:spPr>
        <p:txBody>
          <a:bodyPr/>
          <a:lstStyle/>
          <a:p>
            <a:r>
              <a:rPr lang="en-GB" sz="1800" dirty="0"/>
              <a:t>Thankfully, many loss events don’t happen that often</a:t>
            </a:r>
            <a:r>
              <a:rPr lang="en-GB" sz="1800" dirty="0" smtClean="0"/>
              <a:t>.</a:t>
            </a:r>
          </a:p>
          <a:p>
            <a:r>
              <a:rPr lang="en-GB" sz="1800" dirty="0" smtClean="0"/>
              <a:t>There is often little data in insurance.</a:t>
            </a:r>
          </a:p>
          <a:p>
            <a:r>
              <a:rPr lang="en-GB" sz="1800" dirty="0" smtClean="0"/>
              <a:t>Fitting distribution is a challenge.</a:t>
            </a:r>
          </a:p>
          <a:p>
            <a:endParaRPr lang="en-GB" dirty="0" smtClean="0"/>
          </a:p>
          <a:p>
            <a:r>
              <a:rPr lang="en-GB" dirty="0" smtClean="0"/>
              <a:t>Charts show a sample of 50 lognormal random figures, refitted to a lognormal distribution.</a:t>
            </a:r>
            <a:endParaRPr lang="en-GB" dirty="0"/>
          </a:p>
        </p:txBody>
      </p:sp>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t>17</a:t>
            </a:fld>
            <a:endParaRPr lang="en"/>
          </a:p>
        </p:txBody>
      </p:sp>
      <p:sp>
        <p:nvSpPr>
          <p:cNvPr id="7" name="TextBox 6"/>
          <p:cNvSpPr txBox="1"/>
          <p:nvPr/>
        </p:nvSpPr>
        <p:spPr>
          <a:xfrm>
            <a:off x="3106485" y="6147473"/>
            <a:ext cx="5235729" cy="276999"/>
          </a:xfrm>
          <a:prstGeom prst="rect">
            <a:avLst/>
          </a:prstGeom>
          <a:noFill/>
        </p:spPr>
        <p:txBody>
          <a:bodyPr wrap="none" rtlCol="0">
            <a:spAutoFit/>
          </a:bodyPr>
          <a:lstStyle/>
          <a:p>
            <a:r>
              <a:rPr lang="en-GB" sz="1200" dirty="0">
                <a:solidFill>
                  <a:schemeClr val="bg1">
                    <a:lumMod val="50000"/>
                  </a:schemeClr>
                </a:solidFill>
              </a:rPr>
              <a:t>Source: http://</a:t>
            </a:r>
            <a:r>
              <a:rPr lang="en-GB" sz="1200" dirty="0" err="1">
                <a:solidFill>
                  <a:schemeClr val="bg1">
                    <a:lumMod val="50000"/>
                  </a:schemeClr>
                </a:solidFill>
              </a:rPr>
              <a:t>www.magesblog.com</a:t>
            </a:r>
            <a:r>
              <a:rPr lang="en-GB" sz="1200" dirty="0">
                <a:solidFill>
                  <a:schemeClr val="bg1">
                    <a:lumMod val="50000"/>
                  </a:schemeClr>
                </a:solidFill>
              </a:rPr>
              <a:t>/2011/12/fitting-distributions-with-</a:t>
            </a:r>
            <a:r>
              <a:rPr lang="en-GB" sz="1200" dirty="0" err="1">
                <a:solidFill>
                  <a:schemeClr val="bg1">
                    <a:lumMod val="50000"/>
                  </a:schemeClr>
                </a:solidFill>
              </a:rPr>
              <a:t>r.html</a:t>
            </a:r>
            <a:endParaRPr lang="en-GB" sz="1200" dirty="0">
              <a:solidFill>
                <a:schemeClr val="bg1">
                  <a:lumMod val="50000"/>
                </a:schemeClr>
              </a:solidFill>
            </a:endParaRPr>
          </a:p>
        </p:txBody>
      </p:sp>
    </p:spTree>
    <p:extLst>
      <p:ext uri="{BB962C8B-B14F-4D97-AF65-F5344CB8AC3E}">
        <p14:creationId xmlns:p14="http://schemas.microsoft.com/office/powerpoint/2010/main" val="213864784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smtClean="0"/>
              <a:t>Combine expert judgment and data</a:t>
            </a:r>
            <a:endParaRPr lang="en-GB" dirty="0"/>
          </a:p>
        </p:txBody>
      </p:sp>
      <p:sp>
        <p:nvSpPr>
          <p:cNvPr id="7" name="Subtitle 6"/>
          <p:cNvSpPr>
            <a:spLocks noGrp="1"/>
          </p:cNvSpPr>
          <p:nvPr>
            <p:ph type="subTitle" idx="1"/>
          </p:nvPr>
        </p:nvSpPr>
        <p:spPr/>
        <p:txBody>
          <a:bodyPr/>
          <a:lstStyle/>
          <a:p>
            <a:r>
              <a:rPr lang="en-GB" dirty="0" smtClean="0"/>
              <a:t>Recent years have seen new probabilistic programming languages</a:t>
            </a:r>
            <a:endParaRPr lang="en-GB" dirty="0"/>
          </a:p>
        </p:txBody>
      </p:sp>
      <p:sp>
        <p:nvSpPr>
          <p:cNvPr id="8" name="Text Placeholder 7"/>
          <p:cNvSpPr>
            <a:spLocks noGrp="1"/>
          </p:cNvSpPr>
          <p:nvPr>
            <p:ph type="body" idx="2"/>
          </p:nvPr>
        </p:nvSpPr>
        <p:spPr/>
        <p:txBody>
          <a:bodyPr/>
          <a:lstStyle/>
          <a:p>
            <a:r>
              <a:rPr lang="en-GB" sz="2400" dirty="0" smtClean="0"/>
              <a:t>BUGS/JAGS</a:t>
            </a:r>
          </a:p>
          <a:p>
            <a:r>
              <a:rPr lang="en-GB" sz="2400" dirty="0" err="1"/>
              <a:t>LaplacesDemon</a:t>
            </a:r>
            <a:endParaRPr lang="en-GB" sz="2400" dirty="0" smtClean="0"/>
          </a:p>
          <a:p>
            <a:r>
              <a:rPr lang="en-GB" sz="2400" dirty="0" smtClean="0"/>
              <a:t>Stan</a:t>
            </a:r>
          </a:p>
          <a:p>
            <a:r>
              <a:rPr lang="en-GB" sz="2400" dirty="0" smtClean="0"/>
              <a:t>PyMC3</a:t>
            </a:r>
          </a:p>
        </p:txBody>
      </p:sp>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t>18</a:t>
            </a:fld>
            <a:endParaRPr lang="en"/>
          </a:p>
        </p:txBody>
      </p:sp>
    </p:spTree>
    <p:extLst>
      <p:ext uri="{BB962C8B-B14F-4D97-AF65-F5344CB8AC3E}">
        <p14:creationId xmlns:p14="http://schemas.microsoft.com/office/powerpoint/2010/main" val="2130032290"/>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GB" dirty="0" smtClean="0"/>
              <a:t>Benefits of a Bayesian approach</a:t>
            </a:r>
            <a:endParaRPr lang="en-GB" dirty="0"/>
          </a:p>
        </p:txBody>
      </p:sp>
      <p:sp>
        <p:nvSpPr>
          <p:cNvPr id="7" name="Text Placeholder 6"/>
          <p:cNvSpPr>
            <a:spLocks noGrp="1"/>
          </p:cNvSpPr>
          <p:nvPr>
            <p:ph type="body" idx="1"/>
          </p:nvPr>
        </p:nvSpPr>
        <p:spPr/>
        <p:txBody>
          <a:bodyPr/>
          <a:lstStyle/>
          <a:p>
            <a:pPr marL="285750" indent="-285750">
              <a:buFont typeface="Arial" charset="0"/>
              <a:buChar char="•"/>
            </a:pPr>
            <a:r>
              <a:rPr lang="en-GB" sz="2000" dirty="0" smtClean="0"/>
              <a:t>Consistent approach to incorporate expert judgment</a:t>
            </a:r>
          </a:p>
          <a:p>
            <a:pPr marL="285750" indent="-285750">
              <a:buFont typeface="Arial" charset="0"/>
              <a:buChar char="•"/>
            </a:pPr>
            <a:r>
              <a:rPr lang="en-GB" sz="2000" dirty="0" smtClean="0"/>
              <a:t>Clarity about the model uncertainties</a:t>
            </a:r>
          </a:p>
          <a:p>
            <a:pPr marL="285750" indent="-285750">
              <a:buFont typeface="Arial" charset="0"/>
              <a:buChar char="•"/>
            </a:pPr>
            <a:r>
              <a:rPr lang="en-GB" sz="2000" dirty="0" smtClean="0"/>
              <a:t>Output provides a full distribution and better understanding of risk</a:t>
            </a:r>
            <a:endParaRPr lang="en-GB" dirty="0"/>
          </a:p>
          <a:p>
            <a:pPr marL="285750" indent="-285750">
              <a:buFont typeface="Arial" charset="0"/>
              <a:buChar char="•"/>
            </a:pPr>
            <a:endParaRPr lang="en-GB" dirty="0" smtClean="0"/>
          </a:p>
          <a:p>
            <a:pPr marL="285750" indent="-285750">
              <a:buFont typeface="Arial" charset="0"/>
              <a:buChar char="•"/>
            </a:pPr>
            <a:r>
              <a:rPr lang="en-GB" dirty="0" smtClean="0"/>
              <a:t>However, it is a more challenging approach</a:t>
            </a:r>
          </a:p>
          <a:p>
            <a:pPr marL="285750" indent="-285750">
              <a:buFont typeface="Arial" charset="0"/>
              <a:buChar char="•"/>
            </a:pPr>
            <a:endParaRPr lang="en-GB" dirty="0"/>
          </a:p>
        </p:txBody>
      </p:sp>
      <p:sp>
        <p:nvSpPr>
          <p:cNvPr id="5" name="Slide Number Placeholder 4"/>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19</a:t>
            </a:fld>
            <a:endParaRPr lang="en">
              <a:solidFill>
                <a:schemeClr val="lt1"/>
              </a:solidFill>
            </a:endParaRPr>
          </a:p>
        </p:txBody>
      </p:sp>
    </p:spTree>
    <p:extLst>
      <p:ext uri="{BB962C8B-B14F-4D97-AF65-F5344CB8AC3E}">
        <p14:creationId xmlns:p14="http://schemas.microsoft.com/office/powerpoint/2010/main" val="49253798"/>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8"/>
        <p:cNvGrpSpPr/>
        <p:nvPr/>
      </p:nvGrpSpPr>
      <p:grpSpPr>
        <a:xfrm>
          <a:off x="0" y="0"/>
          <a:ext cx="0" cy="0"/>
          <a:chOff x="0" y="0"/>
          <a:chExt cx="0" cy="0"/>
        </a:xfrm>
      </p:grpSpPr>
      <p:pic>
        <p:nvPicPr>
          <p:cNvPr id="79" name="Shape 79"/>
          <p:cNvPicPr preferRelativeResize="0"/>
          <p:nvPr/>
        </p:nvPicPr>
        <p:blipFill>
          <a:blip r:embed="rId3">
            <a:alphaModFix/>
          </a:blip>
          <a:stretch>
            <a:fillRect/>
          </a:stretch>
        </p:blipFill>
        <p:spPr>
          <a:xfrm>
            <a:off x="-897400" y="6"/>
            <a:ext cx="11319309" cy="6858000"/>
          </a:xfrm>
          <a:prstGeom prst="rect">
            <a:avLst/>
          </a:prstGeom>
          <a:noFill/>
          <a:ln>
            <a:noFill/>
          </a:ln>
        </p:spPr>
      </p:pic>
      <p:sp>
        <p:nvSpPr>
          <p:cNvPr id="80" name="Shape 80"/>
          <p:cNvSpPr txBox="1">
            <a:spLocks noGrp="1"/>
          </p:cNvSpPr>
          <p:nvPr>
            <p:ph type="title" idx="4294967295"/>
          </p:nvPr>
        </p:nvSpPr>
        <p:spPr>
          <a:xfrm>
            <a:off x="535775" y="949533"/>
            <a:ext cx="5197200" cy="1023900"/>
          </a:xfrm>
          <a:prstGeom prst="rect">
            <a:avLst/>
          </a:prstGeom>
          <a:solidFill>
            <a:srgbClr val="757575">
              <a:alpha val="63919"/>
            </a:srgbClr>
          </a:solidFill>
        </p:spPr>
        <p:txBody>
          <a:bodyPr lIns="91425" tIns="91425" rIns="91425" bIns="91425" anchor="t" anchorCtr="0">
            <a:noAutofit/>
          </a:bodyPr>
          <a:lstStyle/>
          <a:p>
            <a:pPr lvl="0" rtl="0">
              <a:spcBef>
                <a:spcPts val="0"/>
              </a:spcBef>
              <a:spcAft>
                <a:spcPts val="1600"/>
              </a:spcAft>
              <a:buNone/>
            </a:pPr>
            <a:r>
              <a:rPr lang="en" sz="3600" dirty="0">
                <a:solidFill>
                  <a:srgbClr val="FFFFFF"/>
                </a:solidFill>
              </a:rPr>
              <a:t>Abstract</a:t>
            </a:r>
          </a:p>
        </p:txBody>
      </p:sp>
      <p:sp>
        <p:nvSpPr>
          <p:cNvPr id="81" name="Shape 81"/>
          <p:cNvSpPr txBox="1">
            <a:spLocks noGrp="1"/>
          </p:cNvSpPr>
          <p:nvPr>
            <p:ph type="title" idx="4294967295"/>
          </p:nvPr>
        </p:nvSpPr>
        <p:spPr>
          <a:xfrm>
            <a:off x="535775" y="1973525"/>
            <a:ext cx="5147700" cy="3366600"/>
          </a:xfrm>
          <a:prstGeom prst="rect">
            <a:avLst/>
          </a:prstGeom>
          <a:solidFill>
            <a:srgbClr val="757575">
              <a:alpha val="64230"/>
            </a:srgbClr>
          </a:solidFill>
        </p:spPr>
        <p:txBody>
          <a:bodyPr lIns="91425" tIns="91425" rIns="91425" bIns="91425" anchor="t" anchorCtr="0">
            <a:noAutofit/>
          </a:bodyPr>
          <a:lstStyle/>
          <a:p>
            <a:pPr lvl="0">
              <a:lnSpc>
                <a:spcPct val="115000"/>
              </a:lnSpc>
              <a:spcAft>
                <a:spcPts val="1600"/>
              </a:spcAft>
            </a:pPr>
            <a:r>
              <a:rPr lang="en" sz="1400" b="0" dirty="0">
                <a:solidFill>
                  <a:schemeClr val="lt1"/>
                </a:solidFill>
                <a:latin typeface="Helvetica Neue" charset="0"/>
                <a:ea typeface="Helvetica Neue" charset="0"/>
                <a:cs typeface="Helvetica Neue" charset="0"/>
                <a:sym typeface="Lato"/>
              </a:rPr>
              <a:t>Since the start of Lloyd's coffee house over 300 years ago risk trading has progressed from speculative gambling to sophisticated modelling of risks. </a:t>
            </a:r>
            <a:r>
              <a:rPr lang="en-GB" sz="1400" b="0" dirty="0" smtClean="0">
                <a:solidFill>
                  <a:schemeClr val="lt1"/>
                </a:solidFill>
                <a:latin typeface="Helvetica Neue" charset="0"/>
                <a:ea typeface="Helvetica Neue" charset="0"/>
                <a:cs typeface="Helvetica Neue" charset="0"/>
                <a:sym typeface="Lato"/>
              </a:rPr>
              <a:t/>
            </a:r>
            <a:br>
              <a:rPr lang="en-GB" sz="1400" b="0" dirty="0" smtClean="0">
                <a:solidFill>
                  <a:schemeClr val="lt1"/>
                </a:solidFill>
                <a:latin typeface="Helvetica Neue" charset="0"/>
                <a:ea typeface="Helvetica Neue" charset="0"/>
                <a:cs typeface="Helvetica Neue" charset="0"/>
                <a:sym typeface="Lato"/>
              </a:rPr>
            </a:br>
            <a:r>
              <a:rPr lang="en-GB" sz="1400" b="0" dirty="0">
                <a:solidFill>
                  <a:schemeClr val="lt1"/>
                </a:solidFill>
                <a:latin typeface="Helvetica Neue" charset="0"/>
                <a:ea typeface="Helvetica Neue" charset="0"/>
                <a:cs typeface="Helvetica Neue" charset="0"/>
                <a:sym typeface="Lato"/>
              </a:rPr>
              <a:t/>
            </a:r>
            <a:br>
              <a:rPr lang="en-GB" sz="1400" b="0" dirty="0">
                <a:solidFill>
                  <a:schemeClr val="lt1"/>
                </a:solidFill>
                <a:latin typeface="Helvetica Neue" charset="0"/>
                <a:ea typeface="Helvetica Neue" charset="0"/>
                <a:cs typeface="Helvetica Neue" charset="0"/>
                <a:sym typeface="Lato"/>
              </a:rPr>
            </a:br>
            <a:r>
              <a:rPr lang="en" sz="1400" b="0" dirty="0" smtClean="0">
                <a:solidFill>
                  <a:schemeClr val="lt1"/>
                </a:solidFill>
                <a:latin typeface="Helvetica Neue" charset="0"/>
                <a:ea typeface="Helvetica Neue" charset="0"/>
                <a:cs typeface="Helvetica Neue" charset="0"/>
                <a:sym typeface="Lato"/>
              </a:rPr>
              <a:t>This </a:t>
            </a:r>
            <a:r>
              <a:rPr lang="en" sz="1400" b="0" dirty="0">
                <a:solidFill>
                  <a:schemeClr val="lt1"/>
                </a:solidFill>
                <a:latin typeface="Helvetica Neue" charset="0"/>
                <a:ea typeface="Helvetica Neue" charset="0"/>
                <a:cs typeface="Helvetica Neue" charset="0"/>
                <a:sym typeface="Lato"/>
              </a:rPr>
              <a:t>talk will give a brief overview of the ideas and tools used in the insurance space.</a:t>
            </a:r>
            <a:br>
              <a:rPr lang="en" sz="1400" b="0" dirty="0">
                <a:solidFill>
                  <a:schemeClr val="lt1"/>
                </a:solidFill>
                <a:latin typeface="Helvetica Neue" charset="0"/>
                <a:ea typeface="Helvetica Neue" charset="0"/>
                <a:cs typeface="Helvetica Neue" charset="0"/>
                <a:sym typeface="Lato"/>
              </a:rPr>
            </a:br>
            <a:endParaRPr lang="en" sz="1400" b="0" dirty="0">
              <a:solidFill>
                <a:schemeClr val="lt1"/>
              </a:solidFill>
              <a:latin typeface="Helvetica Neue" charset="0"/>
              <a:ea typeface="Helvetica Neue" charset="0"/>
              <a:cs typeface="Helvetica Neue" charset="0"/>
              <a:sym typeface="Lato"/>
            </a:endParaRP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2</a:t>
            </a:fld>
            <a:endParaRPr lang="en"/>
          </a:p>
        </p:txBody>
      </p:sp>
      <p:sp>
        <p:nvSpPr>
          <p:cNvPr id="6" name="Shape 98"/>
          <p:cNvSpPr txBox="1"/>
          <p:nvPr/>
        </p:nvSpPr>
        <p:spPr>
          <a:xfrm>
            <a:off x="-710804" y="6470152"/>
            <a:ext cx="4655400" cy="387900"/>
          </a:xfrm>
          <a:prstGeom prst="rect">
            <a:avLst/>
          </a:prstGeom>
          <a:noFill/>
          <a:ln>
            <a:noFill/>
          </a:ln>
        </p:spPr>
        <p:txBody>
          <a:bodyPr lIns="91425" tIns="91425" rIns="91425" bIns="91425" anchor="t" anchorCtr="0">
            <a:noAutofit/>
          </a:bodyPr>
          <a:lstStyle/>
          <a:p>
            <a:pPr lvl="0">
              <a:spcBef>
                <a:spcPts val="0"/>
              </a:spcBef>
              <a:buNone/>
            </a:pPr>
            <a:r>
              <a:rPr lang="en" sz="1000" dirty="0">
                <a:solidFill>
                  <a:srgbClr val="CCCCCC"/>
                </a:solidFill>
              </a:rPr>
              <a:t>Source: </a:t>
            </a:r>
            <a:r>
              <a:rPr lang="en-GB" sz="1000" dirty="0" smtClean="0">
                <a:solidFill>
                  <a:srgbClr val="CCCCCC"/>
                </a:solidFill>
              </a:rPr>
              <a:t>Lloyd’s</a:t>
            </a:r>
            <a:endParaRPr lang="en" sz="1000" dirty="0">
              <a:solidFill>
                <a:srgbClr val="CCCCCC"/>
              </a:solidFill>
            </a:endParaRPr>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38"/>
        <p:cNvGrpSpPr/>
        <p:nvPr/>
      </p:nvGrpSpPr>
      <p:grpSpPr>
        <a:xfrm>
          <a:off x="0" y="0"/>
          <a:ext cx="0" cy="0"/>
          <a:chOff x="0" y="0"/>
          <a:chExt cx="0" cy="0"/>
        </a:xfrm>
      </p:grpSpPr>
      <p:sp>
        <p:nvSpPr>
          <p:cNvPr id="341" name="Shape 341"/>
          <p:cNvSpPr txBox="1"/>
          <p:nvPr/>
        </p:nvSpPr>
        <p:spPr>
          <a:xfrm>
            <a:off x="1284775" y="2591575"/>
            <a:ext cx="1696500" cy="1153619"/>
          </a:xfrm>
          <a:prstGeom prst="rect">
            <a:avLst/>
          </a:prstGeom>
          <a:solidFill>
            <a:srgbClr val="FFC000"/>
          </a:solid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Equity Investor</a:t>
            </a:r>
          </a:p>
        </p:txBody>
      </p:sp>
      <p:sp>
        <p:nvSpPr>
          <p:cNvPr id="365" name="Shape 365"/>
          <p:cNvSpPr txBox="1"/>
          <p:nvPr/>
        </p:nvSpPr>
        <p:spPr>
          <a:xfrm rot="5400000">
            <a:off x="4888343" y="3141339"/>
            <a:ext cx="1164214" cy="68650"/>
          </a:xfrm>
          <a:prstGeom prst="rect">
            <a:avLst/>
          </a:prstGeom>
          <a:solidFill>
            <a:srgbClr val="FFFF00"/>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a:p>
        </p:txBody>
      </p:sp>
      <p:sp>
        <p:nvSpPr>
          <p:cNvPr id="339" name="Shape 339"/>
          <p:cNvSpPr txBox="1"/>
          <p:nvPr/>
        </p:nvSpPr>
        <p:spPr>
          <a:xfrm>
            <a:off x="5357585" y="2592475"/>
            <a:ext cx="81703" cy="1158330"/>
          </a:xfrm>
          <a:prstGeom prst="rect">
            <a:avLst/>
          </a:prstGeom>
          <a:solidFill>
            <a:srgbClr val="00FF00"/>
          </a:solidFill>
          <a:ln>
            <a:noFill/>
          </a:ln>
        </p:spPr>
        <p:txBody>
          <a:bodyPr lIns="91425" tIns="91425" rIns="91425" bIns="91425" anchor="t" anchorCtr="0">
            <a:noAutofit/>
          </a:bodyPr>
          <a:lstStyle/>
          <a:p>
            <a:pPr lvl="0" rtl="0">
              <a:spcBef>
                <a:spcPts val="0"/>
              </a:spcBef>
              <a:buClr>
                <a:schemeClr val="dk2"/>
              </a:buClr>
              <a:buFont typeface="Arial"/>
              <a:buNone/>
            </a:pPr>
            <a:endParaRPr sz="800"/>
          </a:p>
        </p:txBody>
      </p:sp>
      <p:sp>
        <p:nvSpPr>
          <p:cNvPr id="340" name="Shape 340"/>
          <p:cNvSpPr txBox="1">
            <a:spLocks noGrp="1"/>
          </p:cNvSpPr>
          <p:nvPr>
            <p:ph type="title"/>
          </p:nvPr>
        </p:nvSpPr>
        <p:spPr>
          <a:xfrm>
            <a:off x="311700" y="288578"/>
            <a:ext cx="8520599" cy="1071300"/>
          </a:xfrm>
          <a:prstGeom prst="rect">
            <a:avLst/>
          </a:prstGeom>
          <a:noFill/>
          <a:ln>
            <a:noFill/>
          </a:ln>
        </p:spPr>
        <p:txBody>
          <a:bodyPr lIns="91425" tIns="91425" rIns="91425" bIns="91425" anchor="t" anchorCtr="0">
            <a:noAutofit/>
          </a:bodyPr>
          <a:lstStyle/>
          <a:p>
            <a:pPr lvl="0">
              <a:buSzPct val="25000"/>
            </a:pPr>
            <a:r>
              <a:rPr lang="en-GB" sz="2600" dirty="0" smtClean="0"/>
              <a:t>Better </a:t>
            </a:r>
            <a:r>
              <a:rPr lang="en-GB" sz="2600" dirty="0" smtClean="0"/>
              <a:t>understanding of risk will lead to a transformation in the warehousing of risks</a:t>
            </a:r>
            <a:endParaRPr sz="2600" b="1" i="0" u="none" strike="noStrike" cap="none" dirty="0">
              <a:solidFill>
                <a:schemeClr val="dk2"/>
              </a:solidFill>
              <a:latin typeface="Arial"/>
              <a:ea typeface="Arial"/>
              <a:cs typeface="Arial"/>
              <a:sym typeface="Arial"/>
            </a:endParaRPr>
          </a:p>
        </p:txBody>
      </p:sp>
      <p:sp>
        <p:nvSpPr>
          <p:cNvPr id="342" name="Shape 342"/>
          <p:cNvSpPr/>
          <p:nvPr/>
        </p:nvSpPr>
        <p:spPr>
          <a:xfrm>
            <a:off x="1284775" y="4067068"/>
            <a:ext cx="1696500" cy="1151074"/>
          </a:xfrm>
          <a:prstGeom prst="rect">
            <a:avLst/>
          </a:prstGeom>
          <a:solidFill>
            <a:srgbClr val="0389C5"/>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Font typeface="Arial"/>
              <a:buNone/>
            </a:pPr>
            <a:r>
              <a:rPr lang="en">
                <a:solidFill>
                  <a:schemeClr val="lt1"/>
                </a:solidFill>
              </a:rPr>
              <a:t>Insurance Risk</a:t>
            </a:r>
          </a:p>
        </p:txBody>
      </p:sp>
      <p:sp>
        <p:nvSpPr>
          <p:cNvPr id="343" name="Shape 343"/>
          <p:cNvSpPr/>
          <p:nvPr/>
        </p:nvSpPr>
        <p:spPr>
          <a:xfrm>
            <a:off x="1279375" y="1889500"/>
            <a:ext cx="2046899" cy="453299"/>
          </a:xfrm>
          <a:prstGeom prst="homePlate">
            <a:avLst>
              <a:gd name="adj" fmla="val 50000"/>
            </a:avLst>
          </a:prstGeom>
          <a:solidFill>
            <a:schemeClr val="accent3"/>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Historical Value Chain</a:t>
            </a:r>
          </a:p>
        </p:txBody>
      </p:sp>
      <p:sp>
        <p:nvSpPr>
          <p:cNvPr id="344" name="Shape 344"/>
          <p:cNvSpPr/>
          <p:nvPr/>
        </p:nvSpPr>
        <p:spPr>
          <a:xfrm>
            <a:off x="3772725" y="1889500"/>
            <a:ext cx="1774800" cy="453299"/>
          </a:xfrm>
          <a:prstGeom prst="chevron">
            <a:avLst>
              <a:gd name="adj" fmla="val 50000"/>
            </a:avLst>
          </a:prstGeom>
          <a:solidFill>
            <a:schemeClr val="accent3"/>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Today</a:t>
            </a:r>
          </a:p>
        </p:txBody>
      </p:sp>
      <p:sp>
        <p:nvSpPr>
          <p:cNvPr id="345" name="Shape 345"/>
          <p:cNvSpPr txBox="1"/>
          <p:nvPr/>
        </p:nvSpPr>
        <p:spPr>
          <a:xfrm>
            <a:off x="3811140" y="2590524"/>
            <a:ext cx="1546560" cy="1148220"/>
          </a:xfrm>
          <a:prstGeom prst="rect">
            <a:avLst/>
          </a:prstGeom>
          <a:solidFill>
            <a:srgbClr val="FFC000"/>
          </a:solid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 sz="1400" b="0" i="0" u="none" strike="noStrike" cap="none">
                <a:solidFill>
                  <a:srgbClr val="000000"/>
                </a:solidFill>
                <a:latin typeface="Arial"/>
                <a:ea typeface="Arial"/>
                <a:cs typeface="Arial"/>
                <a:sym typeface="Arial"/>
              </a:rPr>
              <a:t>Equity Investor</a:t>
            </a:r>
          </a:p>
        </p:txBody>
      </p:sp>
      <p:sp>
        <p:nvSpPr>
          <p:cNvPr id="346" name="Shape 346"/>
          <p:cNvSpPr/>
          <p:nvPr/>
        </p:nvSpPr>
        <p:spPr>
          <a:xfrm>
            <a:off x="6355500" y="1889486"/>
            <a:ext cx="1774800" cy="453299"/>
          </a:xfrm>
          <a:prstGeom prst="chevron">
            <a:avLst>
              <a:gd name="adj" fmla="val 50000"/>
            </a:avLst>
          </a:prstGeom>
          <a:solidFill>
            <a:schemeClr val="accent3"/>
          </a:solidFill>
          <a:ln>
            <a:noFill/>
          </a:ln>
        </p:spPr>
        <p:txBody>
          <a:bodyPr lIns="91425" tIns="91425" rIns="91425" bIns="91425" anchor="ctr" anchorCtr="0">
            <a:noAutofit/>
          </a:bodyPr>
          <a:lstStyle/>
          <a:p>
            <a:pPr marL="0" marR="0" lvl="0" indent="0" algn="ctr" rtl="0">
              <a:lnSpc>
                <a:spcPct val="100000"/>
              </a:lnSpc>
              <a:spcBef>
                <a:spcPts val="0"/>
              </a:spcBef>
              <a:spcAft>
                <a:spcPts val="0"/>
              </a:spcAft>
              <a:buClr>
                <a:schemeClr val="lt1"/>
              </a:buClr>
              <a:buSzPct val="25000"/>
              <a:buFont typeface="Arial"/>
              <a:buNone/>
            </a:pPr>
            <a:r>
              <a:rPr lang="en" sz="1400" b="0" i="0" u="none" strike="noStrike" cap="none">
                <a:solidFill>
                  <a:schemeClr val="lt1"/>
                </a:solidFill>
                <a:latin typeface="Arial"/>
                <a:ea typeface="Arial"/>
                <a:cs typeface="Arial"/>
                <a:sym typeface="Arial"/>
              </a:rPr>
              <a:t>Future</a:t>
            </a:r>
          </a:p>
        </p:txBody>
      </p:sp>
      <p:sp>
        <p:nvSpPr>
          <p:cNvPr id="347" name="Shape 347"/>
          <p:cNvSpPr txBox="1"/>
          <p:nvPr/>
        </p:nvSpPr>
        <p:spPr>
          <a:xfrm>
            <a:off x="1284750" y="3743639"/>
            <a:ext cx="1696500" cy="323429"/>
          </a:xfrm>
          <a:prstGeom prst="rect">
            <a:avLst/>
          </a:prstGeom>
          <a:solidFill>
            <a:srgbClr val="EA332E"/>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 sz="1000" b="0" i="0" u="none" strike="noStrike" cap="none" dirty="0">
                <a:solidFill>
                  <a:schemeClr val="lt1"/>
                </a:solidFill>
                <a:latin typeface="Arial"/>
                <a:ea typeface="Arial"/>
                <a:cs typeface="Arial"/>
                <a:sym typeface="Arial"/>
              </a:rPr>
              <a:t>Banks &amp; </a:t>
            </a:r>
            <a:r>
              <a:rPr lang="en" sz="1000" dirty="0">
                <a:solidFill>
                  <a:schemeClr val="lt1"/>
                </a:solidFill>
              </a:rPr>
              <a:t>A</a:t>
            </a:r>
            <a:r>
              <a:rPr lang="en" sz="1000" b="0" i="0" u="none" strike="noStrike" cap="none" dirty="0">
                <a:solidFill>
                  <a:schemeClr val="lt1"/>
                </a:solidFill>
                <a:latin typeface="Arial"/>
                <a:ea typeface="Arial"/>
                <a:cs typeface="Arial"/>
                <a:sym typeface="Arial"/>
              </a:rPr>
              <a:t>sset </a:t>
            </a:r>
            <a:r>
              <a:rPr lang="en-GB" sz="1000" b="0" i="0" u="none" strike="noStrike" cap="none" dirty="0" smtClean="0">
                <a:solidFill>
                  <a:schemeClr val="lt1"/>
                </a:solidFill>
                <a:latin typeface="Arial"/>
                <a:ea typeface="Arial"/>
                <a:cs typeface="Arial"/>
                <a:sym typeface="Arial"/>
              </a:rPr>
              <a:t>M</a:t>
            </a:r>
            <a:r>
              <a:rPr lang="en" sz="1000" b="0" i="0" u="none" strike="noStrike" cap="none" dirty="0" err="1" smtClean="0">
                <a:solidFill>
                  <a:schemeClr val="lt1"/>
                </a:solidFill>
                <a:latin typeface="Arial"/>
                <a:ea typeface="Arial"/>
                <a:cs typeface="Arial"/>
                <a:sym typeface="Arial"/>
              </a:rPr>
              <a:t>anagers</a:t>
            </a:r>
            <a:endParaRPr lang="en" sz="1000" b="0" i="0" u="none" strike="noStrike" cap="none" dirty="0">
              <a:solidFill>
                <a:schemeClr val="lt1"/>
              </a:solidFill>
              <a:latin typeface="Arial"/>
              <a:ea typeface="Arial"/>
              <a:cs typeface="Arial"/>
              <a:sym typeface="Arial"/>
            </a:endParaRPr>
          </a:p>
        </p:txBody>
      </p:sp>
      <p:sp>
        <p:nvSpPr>
          <p:cNvPr id="348" name="Shape 348"/>
          <p:cNvSpPr txBox="1"/>
          <p:nvPr/>
        </p:nvSpPr>
        <p:spPr>
          <a:xfrm>
            <a:off x="5301775" y="3738744"/>
            <a:ext cx="211276" cy="362210"/>
          </a:xfrm>
          <a:prstGeom prst="rect">
            <a:avLst/>
          </a:prstGeom>
          <a:solidFill>
            <a:srgbClr val="E06666"/>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600" b="0" i="0" u="none" strike="noStrike" cap="none">
              <a:solidFill>
                <a:schemeClr val="lt1"/>
              </a:solidFill>
              <a:latin typeface="Arial"/>
              <a:ea typeface="Arial"/>
              <a:cs typeface="Arial"/>
              <a:sym typeface="Arial"/>
            </a:endParaRPr>
          </a:p>
        </p:txBody>
      </p:sp>
      <p:sp>
        <p:nvSpPr>
          <p:cNvPr id="349" name="Shape 349"/>
          <p:cNvSpPr txBox="1"/>
          <p:nvPr/>
        </p:nvSpPr>
        <p:spPr>
          <a:xfrm>
            <a:off x="6355499" y="2597892"/>
            <a:ext cx="835301" cy="1163920"/>
          </a:xfrm>
          <a:prstGeom prst="rect">
            <a:avLst/>
          </a:prstGeom>
          <a:solidFill>
            <a:srgbClr val="FFC000"/>
          </a:solidFill>
          <a:ln>
            <a:noFill/>
          </a:ln>
        </p:spPr>
        <p:txBody>
          <a:bodyPr lIns="91425" tIns="91425" rIns="91425" bIns="91425"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 sz="1100" b="0" i="0" u="none" strike="noStrike" cap="none" dirty="0">
                <a:solidFill>
                  <a:srgbClr val="000000"/>
                </a:solidFill>
                <a:latin typeface="Arial"/>
                <a:ea typeface="Arial"/>
                <a:cs typeface="Arial"/>
                <a:sym typeface="Arial"/>
              </a:rPr>
              <a:t>Equity </a:t>
            </a:r>
          </a:p>
          <a:p>
            <a:pPr marL="0" marR="0" lvl="0" indent="0" algn="l" rtl="0">
              <a:lnSpc>
                <a:spcPct val="100000"/>
              </a:lnSpc>
              <a:spcBef>
                <a:spcPts val="0"/>
              </a:spcBef>
              <a:spcAft>
                <a:spcPts val="0"/>
              </a:spcAft>
              <a:buClr>
                <a:srgbClr val="000000"/>
              </a:buClr>
              <a:buSzPct val="25000"/>
              <a:buFont typeface="Arial"/>
              <a:buNone/>
            </a:pPr>
            <a:r>
              <a:rPr lang="en" sz="1100" b="0" i="0" u="none" strike="noStrike" cap="none" dirty="0">
                <a:solidFill>
                  <a:srgbClr val="000000"/>
                </a:solidFill>
                <a:latin typeface="Arial"/>
                <a:ea typeface="Arial"/>
                <a:cs typeface="Arial"/>
                <a:sym typeface="Arial"/>
              </a:rPr>
              <a:t>Investor</a:t>
            </a:r>
          </a:p>
        </p:txBody>
      </p:sp>
      <p:sp>
        <p:nvSpPr>
          <p:cNvPr id="350" name="Shape 350"/>
          <p:cNvSpPr txBox="1"/>
          <p:nvPr/>
        </p:nvSpPr>
        <p:spPr>
          <a:xfrm rot="5400000">
            <a:off x="7346614" y="3150652"/>
            <a:ext cx="1240684" cy="135162"/>
          </a:xfrm>
          <a:prstGeom prst="rect">
            <a:avLst/>
          </a:prstGeom>
          <a:solidFill>
            <a:srgbClr val="FFFF00"/>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SzPct val="25000"/>
              <a:buFont typeface="Arial"/>
              <a:buNone/>
            </a:pPr>
            <a:r>
              <a:rPr lang="en" sz="800" b="0" i="0" u="none" strike="noStrike" cap="none">
                <a:solidFill>
                  <a:srgbClr val="000000"/>
                </a:solidFill>
                <a:latin typeface="Arial"/>
                <a:ea typeface="Arial"/>
                <a:cs typeface="Arial"/>
                <a:sym typeface="Arial"/>
              </a:rPr>
              <a:t>Hedge Fund</a:t>
            </a:r>
          </a:p>
        </p:txBody>
      </p:sp>
      <p:sp>
        <p:nvSpPr>
          <p:cNvPr id="351" name="Shape 351"/>
          <p:cNvSpPr txBox="1"/>
          <p:nvPr/>
        </p:nvSpPr>
        <p:spPr>
          <a:xfrm>
            <a:off x="7190800" y="2597891"/>
            <a:ext cx="708799" cy="1163921"/>
          </a:xfrm>
          <a:prstGeom prst="rect">
            <a:avLst/>
          </a:prstGeom>
          <a:solidFill>
            <a:srgbClr val="00FF00"/>
          </a:solidFill>
          <a:ln>
            <a:noFill/>
          </a:ln>
        </p:spPr>
        <p:txBody>
          <a:bodyPr lIns="91425" tIns="91425" rIns="91425" bIns="91425" anchor="t" anchorCtr="0">
            <a:noAutofit/>
          </a:bodyPr>
          <a:lstStyle/>
          <a:p>
            <a:pPr lvl="0" rtl="0">
              <a:spcBef>
                <a:spcPts val="0"/>
              </a:spcBef>
              <a:buClr>
                <a:schemeClr val="dk2"/>
              </a:buClr>
              <a:buSzPct val="25000"/>
              <a:buFont typeface="Arial"/>
              <a:buNone/>
            </a:pPr>
            <a:r>
              <a:rPr lang="en" sz="1000">
                <a:solidFill>
                  <a:schemeClr val="dk2"/>
                </a:solidFill>
              </a:rPr>
              <a:t>Fixed Income Investor</a:t>
            </a:r>
          </a:p>
        </p:txBody>
      </p:sp>
      <p:sp>
        <p:nvSpPr>
          <p:cNvPr id="352" name="Shape 352"/>
          <p:cNvSpPr txBox="1"/>
          <p:nvPr/>
        </p:nvSpPr>
        <p:spPr>
          <a:xfrm>
            <a:off x="6539025" y="3743639"/>
            <a:ext cx="1495512" cy="326236"/>
          </a:xfrm>
          <a:prstGeom prst="rect">
            <a:avLst/>
          </a:prstGeom>
          <a:solidFill>
            <a:srgbClr val="E06666"/>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 sz="1000" b="0" i="0" u="none" strike="noStrike" cap="none" dirty="0">
                <a:solidFill>
                  <a:schemeClr val="lt1"/>
                </a:solidFill>
                <a:latin typeface="Arial"/>
                <a:ea typeface="Arial"/>
                <a:cs typeface="Arial"/>
                <a:sym typeface="Arial"/>
              </a:rPr>
              <a:t>Specialist Fund Manager</a:t>
            </a:r>
          </a:p>
        </p:txBody>
      </p:sp>
      <p:sp>
        <p:nvSpPr>
          <p:cNvPr id="353" name="Shape 353"/>
          <p:cNvSpPr txBox="1"/>
          <p:nvPr/>
        </p:nvSpPr>
        <p:spPr>
          <a:xfrm>
            <a:off x="1265250" y="5384050"/>
            <a:ext cx="6783599" cy="432299"/>
          </a:xfrm>
          <a:prstGeom prst="rect">
            <a:avLst/>
          </a:prstGeom>
          <a:solidFill>
            <a:srgbClr val="EFEFEF"/>
          </a:solidFill>
          <a:ln>
            <a:noFill/>
          </a:ln>
        </p:spPr>
        <p:txBody>
          <a:bodyPr lIns="91425" tIns="45700" rIns="91425" bIns="48000" anchor="ctr" anchorCtr="0">
            <a:noAutofit/>
          </a:bodyPr>
          <a:lstStyle/>
          <a:p>
            <a:pPr marL="0" marR="0" lvl="0" indent="0" algn="l" rtl="0">
              <a:lnSpc>
                <a:spcPct val="95000"/>
              </a:lnSpc>
              <a:spcBef>
                <a:spcPts val="0"/>
              </a:spcBef>
              <a:spcAft>
                <a:spcPts val="0"/>
              </a:spcAft>
              <a:buClr>
                <a:srgbClr val="FFFFFF"/>
              </a:buClr>
              <a:buSzPct val="25000"/>
              <a:buFont typeface="Noto Sans Symbols"/>
              <a:buNone/>
            </a:pPr>
            <a:r>
              <a:rPr lang="en" sz="1400" b="1" i="0" u="none" strike="noStrike" cap="none" dirty="0">
                <a:solidFill>
                  <a:srgbClr val="000000"/>
                </a:solidFill>
                <a:latin typeface="Arial"/>
                <a:ea typeface="Arial"/>
                <a:cs typeface="Arial"/>
                <a:sym typeface="Arial"/>
              </a:rPr>
              <a:t>Opening up all of the </a:t>
            </a:r>
            <a:r>
              <a:rPr lang="en-GB" b="1" dirty="0" smtClean="0"/>
              <a:t>insurance risk</a:t>
            </a:r>
            <a:r>
              <a:rPr lang="en" sz="1400" b="1" i="0" u="none" strike="noStrike" cap="none" dirty="0" smtClean="0">
                <a:solidFill>
                  <a:srgbClr val="000000"/>
                </a:solidFill>
                <a:latin typeface="Arial"/>
                <a:ea typeface="Arial"/>
                <a:cs typeface="Arial"/>
                <a:sym typeface="Arial"/>
              </a:rPr>
              <a:t> </a:t>
            </a:r>
            <a:r>
              <a:rPr lang="en" sz="1400" b="1" i="0" u="none" strike="noStrike" cap="none" dirty="0">
                <a:solidFill>
                  <a:srgbClr val="000000"/>
                </a:solidFill>
                <a:latin typeface="Arial"/>
                <a:ea typeface="Arial"/>
                <a:cs typeface="Arial"/>
                <a:sym typeface="Arial"/>
              </a:rPr>
              <a:t>to fixed income investors brings </a:t>
            </a:r>
            <a:r>
              <a:rPr lang="en" sz="1400" b="1" i="0" u="none" strike="noStrike" cap="none" dirty="0" smtClean="0">
                <a:solidFill>
                  <a:srgbClr val="000000"/>
                </a:solidFill>
                <a:latin typeface="Arial"/>
                <a:ea typeface="Arial"/>
                <a:cs typeface="Arial"/>
                <a:sym typeface="Arial"/>
              </a:rPr>
              <a:t>industry capitalization </a:t>
            </a:r>
            <a:r>
              <a:rPr lang="en" sz="1400" b="1" i="0" u="none" strike="noStrike" cap="none" dirty="0">
                <a:solidFill>
                  <a:srgbClr val="000000"/>
                </a:solidFill>
                <a:latin typeface="Arial"/>
                <a:ea typeface="Arial"/>
                <a:cs typeface="Arial"/>
                <a:sym typeface="Arial"/>
              </a:rPr>
              <a:t>into line with how other sectors are financed</a:t>
            </a:r>
          </a:p>
        </p:txBody>
      </p:sp>
      <p:sp>
        <p:nvSpPr>
          <p:cNvPr id="356" name="Shape 356"/>
          <p:cNvSpPr/>
          <p:nvPr/>
        </p:nvSpPr>
        <p:spPr>
          <a:xfrm>
            <a:off x="824475" y="3739194"/>
            <a:ext cx="394424" cy="327874"/>
          </a:xfrm>
          <a:prstGeom prst="leftBrace">
            <a:avLst>
              <a:gd name="adj1" fmla="val 8333"/>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57" name="Shape 357"/>
          <p:cNvSpPr/>
          <p:nvPr/>
        </p:nvSpPr>
        <p:spPr>
          <a:xfrm>
            <a:off x="897775" y="2591575"/>
            <a:ext cx="332399" cy="1147619"/>
          </a:xfrm>
          <a:prstGeom prst="leftBrace">
            <a:avLst>
              <a:gd name="adj1" fmla="val 8333"/>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58" name="Shape 358"/>
          <p:cNvSpPr/>
          <p:nvPr/>
        </p:nvSpPr>
        <p:spPr>
          <a:xfrm>
            <a:off x="849124" y="4082408"/>
            <a:ext cx="381600" cy="1135734"/>
          </a:xfrm>
          <a:prstGeom prst="leftBrace">
            <a:avLst>
              <a:gd name="adj1" fmla="val 13128"/>
              <a:gd name="adj2" fmla="val 50000"/>
            </a:avLst>
          </a:prstGeom>
          <a:noFill/>
          <a:ln w="9525" cap="flat" cmpd="sng">
            <a:solidFill>
              <a:schemeClr val="dk2"/>
            </a:solidFill>
            <a:prstDash val="solid"/>
            <a:round/>
            <a:headEnd type="none" w="med" len="med"/>
            <a:tailEnd type="none" w="med" len="med"/>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1400" b="0" i="0" u="none" strike="noStrike" cap="none">
              <a:solidFill>
                <a:srgbClr val="000000"/>
              </a:solidFill>
              <a:latin typeface="Arial"/>
              <a:ea typeface="Arial"/>
              <a:cs typeface="Arial"/>
              <a:sym typeface="Arial"/>
            </a:endParaRPr>
          </a:p>
        </p:txBody>
      </p:sp>
      <p:sp>
        <p:nvSpPr>
          <p:cNvPr id="359" name="Shape 359"/>
          <p:cNvSpPr txBox="1"/>
          <p:nvPr/>
        </p:nvSpPr>
        <p:spPr>
          <a:xfrm rot="-5400000">
            <a:off x="433876" y="2781144"/>
            <a:ext cx="709799" cy="7275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000" b="0" i="0" u="none" strike="noStrike" cap="none">
                <a:solidFill>
                  <a:srgbClr val="000000"/>
                </a:solidFill>
                <a:latin typeface="Arial"/>
                <a:ea typeface="Arial"/>
                <a:cs typeface="Arial"/>
                <a:sym typeface="Arial"/>
              </a:rPr>
              <a:t>Investor Type</a:t>
            </a:r>
          </a:p>
        </p:txBody>
      </p:sp>
      <p:sp>
        <p:nvSpPr>
          <p:cNvPr id="360" name="Shape 360"/>
          <p:cNvSpPr txBox="1"/>
          <p:nvPr/>
        </p:nvSpPr>
        <p:spPr>
          <a:xfrm rot="-5400000">
            <a:off x="132776" y="3714620"/>
            <a:ext cx="1133100" cy="370799"/>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000" b="0" i="0" u="none" strike="noStrike" cap="none">
                <a:solidFill>
                  <a:srgbClr val="000000"/>
                </a:solidFill>
                <a:latin typeface="Arial"/>
                <a:ea typeface="Arial"/>
                <a:cs typeface="Arial"/>
                <a:sym typeface="Arial"/>
              </a:rPr>
              <a:t>Intermediary</a:t>
            </a:r>
          </a:p>
        </p:txBody>
      </p:sp>
      <p:sp>
        <p:nvSpPr>
          <p:cNvPr id="361" name="Shape 361"/>
          <p:cNvSpPr txBox="1"/>
          <p:nvPr/>
        </p:nvSpPr>
        <p:spPr>
          <a:xfrm rot="-5400000">
            <a:off x="224025" y="4470025"/>
            <a:ext cx="761099" cy="381000"/>
          </a:xfrm>
          <a:prstGeom prst="rect">
            <a:avLst/>
          </a:prstGeom>
          <a:noFill/>
          <a:ln>
            <a:noFill/>
          </a:ln>
        </p:spPr>
        <p:txBody>
          <a:bodyPr lIns="91425" tIns="91425" rIns="91425" bIns="91425" anchor="t" anchorCtr="0">
            <a:noAutofit/>
          </a:bodyPr>
          <a:lstStyle/>
          <a:p>
            <a:pPr marL="0" marR="0" lvl="0" indent="0" algn="ctr" rtl="0">
              <a:lnSpc>
                <a:spcPct val="100000"/>
              </a:lnSpc>
              <a:spcBef>
                <a:spcPts val="0"/>
              </a:spcBef>
              <a:spcAft>
                <a:spcPts val="0"/>
              </a:spcAft>
              <a:buClr>
                <a:srgbClr val="000000"/>
              </a:buClr>
              <a:buSzPct val="25000"/>
              <a:buFont typeface="Arial"/>
              <a:buNone/>
            </a:pPr>
            <a:r>
              <a:rPr lang="en" sz="1000" b="0" i="0" u="none" strike="noStrike" cap="none">
                <a:solidFill>
                  <a:srgbClr val="000000"/>
                </a:solidFill>
                <a:latin typeface="Arial"/>
                <a:ea typeface="Arial"/>
                <a:cs typeface="Arial"/>
                <a:sym typeface="Arial"/>
              </a:rPr>
              <a:t>Insurance Asset</a:t>
            </a:r>
          </a:p>
        </p:txBody>
      </p:sp>
      <p:sp>
        <p:nvSpPr>
          <p:cNvPr id="362" name="Shape 362"/>
          <p:cNvSpPr txBox="1"/>
          <p:nvPr/>
        </p:nvSpPr>
        <p:spPr>
          <a:xfrm rot="-10023">
            <a:off x="6355400" y="3750676"/>
            <a:ext cx="183647" cy="315985"/>
          </a:xfrm>
          <a:prstGeom prst="rect">
            <a:avLst/>
          </a:prstGeom>
          <a:solidFill>
            <a:srgbClr val="EA332E"/>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rgbClr val="000000"/>
              </a:buClr>
              <a:buFont typeface="Arial"/>
              <a:buNone/>
            </a:pPr>
            <a:endParaRPr sz="800" b="0" i="0" u="none" strike="noStrike" cap="none">
              <a:solidFill>
                <a:schemeClr val="lt1"/>
              </a:solidFill>
              <a:latin typeface="Arial"/>
              <a:ea typeface="Arial"/>
              <a:cs typeface="Arial"/>
              <a:sym typeface="Arial"/>
            </a:endParaRPr>
          </a:p>
        </p:txBody>
      </p:sp>
      <p:sp>
        <p:nvSpPr>
          <p:cNvPr id="363" name="Shape 363"/>
          <p:cNvSpPr/>
          <p:nvPr/>
        </p:nvSpPr>
        <p:spPr>
          <a:xfrm>
            <a:off x="3811875" y="4087127"/>
            <a:ext cx="1701176" cy="1123990"/>
          </a:xfrm>
          <a:prstGeom prst="rect">
            <a:avLst/>
          </a:prstGeom>
          <a:solidFill>
            <a:srgbClr val="0389C5"/>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Font typeface="Arial"/>
              <a:buNone/>
            </a:pPr>
            <a:r>
              <a:rPr lang="en" dirty="0">
                <a:solidFill>
                  <a:schemeClr val="lt1"/>
                </a:solidFill>
              </a:rPr>
              <a:t>Insurance Risk</a:t>
            </a:r>
          </a:p>
        </p:txBody>
      </p:sp>
      <p:sp>
        <p:nvSpPr>
          <p:cNvPr id="364" name="Shape 364"/>
          <p:cNvSpPr/>
          <p:nvPr/>
        </p:nvSpPr>
        <p:spPr>
          <a:xfrm>
            <a:off x="6354915" y="4067068"/>
            <a:ext cx="1680559" cy="1151074"/>
          </a:xfrm>
          <a:prstGeom prst="rect">
            <a:avLst/>
          </a:prstGeom>
          <a:solidFill>
            <a:srgbClr val="0389C5"/>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Font typeface="Arial"/>
              <a:buNone/>
            </a:pPr>
            <a:r>
              <a:rPr lang="en">
                <a:solidFill>
                  <a:schemeClr val="lt1"/>
                </a:solidFill>
              </a:rPr>
              <a:t>Insurance Risk</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20</a:t>
            </a:fld>
            <a:endParaRPr lang="en"/>
          </a:p>
        </p:txBody>
      </p:sp>
      <p:sp>
        <p:nvSpPr>
          <p:cNvPr id="29" name="Shape 347"/>
          <p:cNvSpPr txBox="1"/>
          <p:nvPr/>
        </p:nvSpPr>
        <p:spPr>
          <a:xfrm>
            <a:off x="3816551" y="3736614"/>
            <a:ext cx="1534165" cy="330315"/>
          </a:xfrm>
          <a:prstGeom prst="rect">
            <a:avLst/>
          </a:prstGeom>
          <a:solidFill>
            <a:srgbClr val="EA332E"/>
          </a:solidFill>
          <a:ln>
            <a:noFill/>
          </a:ln>
        </p:spPr>
        <p:txBody>
          <a:bodyPr lIns="91425" tIns="91425" rIns="91425" bIns="91425" anchor="ctr" anchorCtr="0">
            <a:noAutofit/>
          </a:bodyPr>
          <a:lstStyle/>
          <a:p>
            <a:pPr marL="0" marR="0" lvl="0" indent="0" algn="l" rtl="0">
              <a:lnSpc>
                <a:spcPct val="100000"/>
              </a:lnSpc>
              <a:spcBef>
                <a:spcPts val="0"/>
              </a:spcBef>
              <a:spcAft>
                <a:spcPts val="0"/>
              </a:spcAft>
              <a:buClr>
                <a:schemeClr val="lt1"/>
              </a:buClr>
              <a:buSzPct val="25000"/>
              <a:buFont typeface="Arial"/>
              <a:buNone/>
            </a:pPr>
            <a:r>
              <a:rPr lang="en" sz="1000" b="0" i="0" u="none" strike="noStrike" cap="none" dirty="0">
                <a:solidFill>
                  <a:schemeClr val="lt1"/>
                </a:solidFill>
                <a:latin typeface="Arial"/>
                <a:ea typeface="Arial"/>
                <a:cs typeface="Arial"/>
                <a:sym typeface="Arial"/>
              </a:rPr>
              <a:t>Banks &amp; </a:t>
            </a:r>
            <a:r>
              <a:rPr lang="en" sz="1000" dirty="0">
                <a:solidFill>
                  <a:schemeClr val="lt1"/>
                </a:solidFill>
              </a:rPr>
              <a:t>A</a:t>
            </a:r>
            <a:r>
              <a:rPr lang="en" sz="1000" b="0" i="0" u="none" strike="noStrike" cap="none" dirty="0">
                <a:solidFill>
                  <a:schemeClr val="lt1"/>
                </a:solidFill>
                <a:latin typeface="Arial"/>
                <a:ea typeface="Arial"/>
                <a:cs typeface="Arial"/>
                <a:sym typeface="Arial"/>
              </a:rPr>
              <a:t>sset </a:t>
            </a:r>
            <a:r>
              <a:rPr lang="en-GB" sz="1000" b="0" i="0" u="none" strike="noStrike" cap="none" dirty="0" smtClean="0">
                <a:solidFill>
                  <a:schemeClr val="lt1"/>
                </a:solidFill>
                <a:latin typeface="Arial"/>
                <a:ea typeface="Arial"/>
                <a:cs typeface="Arial"/>
                <a:sym typeface="Arial"/>
              </a:rPr>
              <a:t>M</a:t>
            </a:r>
            <a:r>
              <a:rPr lang="en" sz="1000" b="0" i="0" u="none" strike="noStrike" cap="none" dirty="0" err="1" smtClean="0">
                <a:solidFill>
                  <a:schemeClr val="lt1"/>
                </a:solidFill>
                <a:latin typeface="Arial"/>
                <a:ea typeface="Arial"/>
                <a:cs typeface="Arial"/>
                <a:sym typeface="Arial"/>
              </a:rPr>
              <a:t>anagers</a:t>
            </a:r>
            <a:endParaRPr lang="en" sz="1000" b="0" i="0" u="none" strike="noStrike" cap="none" dirty="0">
              <a:solidFill>
                <a:schemeClr val="lt1"/>
              </a:solidFill>
              <a:latin typeface="Arial"/>
              <a:ea typeface="Arial"/>
              <a:cs typeface="Arial"/>
              <a:sym typeface="Arial"/>
            </a:endParaRPr>
          </a:p>
        </p:txBody>
      </p:sp>
      <p:cxnSp>
        <p:nvCxnSpPr>
          <p:cNvPr id="35" name="Straight Connector 34"/>
          <p:cNvCxnSpPr/>
          <p:nvPr/>
        </p:nvCxnSpPr>
        <p:spPr>
          <a:xfrm flipV="1">
            <a:off x="1265250" y="4080161"/>
            <a:ext cx="6783599" cy="675"/>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flipV="1">
            <a:off x="1265250" y="3723521"/>
            <a:ext cx="7102573" cy="27104"/>
          </a:xfrm>
          <a:prstGeom prst="line">
            <a:avLst/>
          </a:prstGeom>
          <a:ln w="28575">
            <a:solidFill>
              <a:schemeClr val="bg1"/>
            </a:solidFill>
            <a:prstDash val="soli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94752417"/>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p:txBody>
          <a:bodyPr/>
          <a:lstStyle/>
          <a:p>
            <a:r>
              <a:rPr lang="en-GB" dirty="0" smtClean="0"/>
              <a:t>Conclusions</a:t>
            </a:r>
            <a:br>
              <a:rPr lang="en-GB" dirty="0" smtClean="0"/>
            </a:br>
            <a:r>
              <a:rPr lang="en-GB" sz="1600" dirty="0" smtClean="0"/>
              <a:t>My liability is your asset</a:t>
            </a:r>
            <a:endParaRPr lang="en-GB" sz="1600" dirty="0"/>
          </a:p>
        </p:txBody>
      </p:sp>
      <p:sp>
        <p:nvSpPr>
          <p:cNvPr id="6" name="Text Placeholder 5"/>
          <p:cNvSpPr>
            <a:spLocks noGrp="1"/>
          </p:cNvSpPr>
          <p:nvPr>
            <p:ph type="body" idx="1"/>
          </p:nvPr>
        </p:nvSpPr>
        <p:spPr/>
        <p:txBody>
          <a:bodyPr/>
          <a:lstStyle/>
          <a:p>
            <a:pPr marL="285750" indent="-285750">
              <a:buFont typeface="Arial" charset="0"/>
              <a:buChar char="•"/>
            </a:pPr>
            <a:r>
              <a:rPr lang="en-GB" dirty="0" smtClean="0"/>
              <a:t>The </a:t>
            </a:r>
            <a:r>
              <a:rPr lang="en-GB" dirty="0" smtClean="0"/>
              <a:t>old business model of generating ‘float’ and to live off the investment returns is no longer </a:t>
            </a:r>
            <a:r>
              <a:rPr lang="en-GB" dirty="0" smtClean="0"/>
              <a:t>viable for insurance companies</a:t>
            </a:r>
            <a:endParaRPr lang="en-GB" dirty="0" smtClean="0"/>
          </a:p>
          <a:p>
            <a:pPr marL="285750" indent="-285750">
              <a:buFont typeface="Arial" charset="0"/>
              <a:buChar char="•"/>
            </a:pPr>
            <a:r>
              <a:rPr lang="en-GB" dirty="0"/>
              <a:t>Risk modelling provides the foundations for successful risk </a:t>
            </a:r>
            <a:r>
              <a:rPr lang="en-GB" dirty="0" smtClean="0"/>
              <a:t>transfer</a:t>
            </a:r>
            <a:endParaRPr lang="en-GB" dirty="0" smtClean="0"/>
          </a:p>
          <a:p>
            <a:pPr marL="285750" indent="-285750">
              <a:buFont typeface="Arial" charset="0"/>
              <a:buChar char="•"/>
            </a:pPr>
            <a:r>
              <a:rPr lang="en-GB" dirty="0" smtClean="0"/>
              <a:t>Like </a:t>
            </a:r>
            <a:r>
              <a:rPr lang="en-GB" dirty="0" smtClean="0"/>
              <a:t>Lloyd’s, syndicating and trading the remote risk improves return on equity</a:t>
            </a:r>
          </a:p>
          <a:p>
            <a:pPr marL="285750" indent="-285750">
              <a:buFont typeface="Arial" charset="0"/>
              <a:buChar char="•"/>
            </a:pPr>
            <a:endParaRPr lang="en-GB" dirty="0" smtClean="0"/>
          </a:p>
          <a:p>
            <a:pPr marL="285750" indent="-285750">
              <a:buFont typeface="Arial" charset="0"/>
              <a:buChar char="•"/>
            </a:pPr>
            <a:endParaRPr lang="en-GB" dirty="0" smtClean="0"/>
          </a:p>
          <a:p>
            <a:pPr marL="285750" indent="-285750">
              <a:buFont typeface="Arial" charset="0"/>
              <a:buChar char="•"/>
            </a:pPr>
            <a:endParaRPr lang="en-GB" dirty="0"/>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21</a:t>
            </a:fld>
            <a:endParaRPr lang="en"/>
          </a:p>
        </p:txBody>
      </p:sp>
    </p:spTree>
    <p:extLst>
      <p:ext uri="{BB962C8B-B14F-4D97-AF65-F5344CB8AC3E}">
        <p14:creationId xmlns:p14="http://schemas.microsoft.com/office/powerpoint/2010/main" val="838335638"/>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88"/>
        <p:cNvGrpSpPr/>
        <p:nvPr/>
      </p:nvGrpSpPr>
      <p:grpSpPr>
        <a:xfrm>
          <a:off x="0" y="0"/>
          <a:ext cx="0" cy="0"/>
          <a:chOff x="0" y="0"/>
          <a:chExt cx="0" cy="0"/>
        </a:xfrm>
      </p:grpSpPr>
      <p:sp>
        <p:nvSpPr>
          <p:cNvPr id="289" name="Shape 289"/>
          <p:cNvSpPr/>
          <p:nvPr/>
        </p:nvSpPr>
        <p:spPr>
          <a:xfrm>
            <a:off x="0" y="0"/>
            <a:ext cx="9155925" cy="3431458"/>
          </a:xfrm>
          <a:prstGeom prst="rect">
            <a:avLst/>
          </a:prstGeom>
          <a:solidFill>
            <a:schemeClr val="accent1"/>
          </a:solidFill>
          <a:ln w="9525" cap="flat" cmpd="sng">
            <a:solidFill>
              <a:schemeClr val="accent1"/>
            </a:solidFill>
            <a:prstDash val="solid"/>
            <a:round/>
            <a:headEnd type="none" w="med" len="med"/>
            <a:tailEnd type="none" w="med" len="med"/>
          </a:ln>
        </p:spPr>
        <p:txBody>
          <a:bodyPr lIns="91425" tIns="91425" rIns="91425" bIns="91425" anchor="ctr" anchorCtr="0">
            <a:noAutofit/>
          </a:bodyPr>
          <a:lstStyle/>
          <a:p>
            <a:pPr lvl="0">
              <a:spcBef>
                <a:spcPts val="0"/>
              </a:spcBef>
              <a:buNone/>
            </a:pPr>
            <a:endParaRPr/>
          </a:p>
        </p:txBody>
      </p:sp>
      <p:sp>
        <p:nvSpPr>
          <p:cNvPr id="290" name="Shape 290"/>
          <p:cNvSpPr txBox="1">
            <a:spLocks noGrp="1"/>
          </p:cNvSpPr>
          <p:nvPr>
            <p:ph type="title"/>
          </p:nvPr>
        </p:nvSpPr>
        <p:spPr>
          <a:xfrm>
            <a:off x="311701" y="593366"/>
            <a:ext cx="8520599" cy="763598"/>
          </a:xfrm>
          <a:prstGeom prst="rect">
            <a:avLst/>
          </a:prstGeom>
          <a:noFill/>
          <a:ln>
            <a:noFill/>
          </a:ln>
        </p:spPr>
        <p:txBody>
          <a:bodyPr lIns="91425" tIns="91425" rIns="91425" bIns="91425" anchor="t" anchorCtr="0">
            <a:noAutofit/>
          </a:bodyPr>
          <a:lstStyle/>
          <a:p>
            <a:pPr marL="0" marR="0" lvl="0" indent="0" algn="l" rtl="0">
              <a:lnSpc>
                <a:spcPct val="100000"/>
              </a:lnSpc>
              <a:spcBef>
                <a:spcPts val="0"/>
              </a:spcBef>
              <a:spcAft>
                <a:spcPts val="0"/>
              </a:spcAft>
              <a:buClr>
                <a:schemeClr val="dk1"/>
              </a:buClr>
              <a:buSzPct val="25000"/>
              <a:buFont typeface="Arial"/>
              <a:buNone/>
            </a:pPr>
            <a:r>
              <a:rPr lang="en-GB" dirty="0" smtClean="0">
                <a:solidFill>
                  <a:schemeClr val="lt1"/>
                </a:solidFill>
              </a:rPr>
              <a:t>Thank you</a:t>
            </a:r>
            <a:endParaRPr lang="en-GB" dirty="0">
              <a:solidFill>
                <a:schemeClr val="lt1"/>
              </a:solidFill>
            </a:endParaRPr>
          </a:p>
        </p:txBody>
      </p:sp>
      <p:sp>
        <p:nvSpPr>
          <p:cNvPr id="292" name="Shape 292"/>
          <p:cNvSpPr txBox="1"/>
          <p:nvPr/>
        </p:nvSpPr>
        <p:spPr>
          <a:xfrm>
            <a:off x="311699" y="4888525"/>
            <a:ext cx="8239800" cy="1338900"/>
          </a:xfrm>
          <a:prstGeom prst="rect">
            <a:avLst/>
          </a:prstGeom>
          <a:noFill/>
          <a:ln>
            <a:noFill/>
          </a:ln>
        </p:spPr>
        <p:txBody>
          <a:bodyPr lIns="91425" tIns="45700" rIns="91425" bIns="45700" anchor="t" anchorCtr="0">
            <a:noAutofit/>
          </a:bodyPr>
          <a:lstStyle/>
          <a:p>
            <a:pPr marL="0" marR="0" lvl="0" indent="0" algn="l" rtl="0">
              <a:lnSpc>
                <a:spcPct val="100000"/>
              </a:lnSpc>
              <a:spcBef>
                <a:spcPts val="0"/>
              </a:spcBef>
              <a:spcAft>
                <a:spcPts val="0"/>
              </a:spcAft>
              <a:buClr>
                <a:srgbClr val="000000"/>
              </a:buClr>
              <a:buSzPct val="25000"/>
              <a:buFont typeface="Arial"/>
              <a:buNone/>
            </a:pPr>
            <a:r>
              <a:rPr lang="en-GB" sz="900" b="0" i="0" u="none" strike="noStrike" cap="none" dirty="0">
                <a:solidFill>
                  <a:srgbClr val="000000"/>
                </a:solidFill>
                <a:latin typeface="Arial"/>
                <a:ea typeface="Arial"/>
                <a:cs typeface="Arial"/>
                <a:sym typeface="Arial"/>
              </a:rPr>
              <a:t>This publication has been prepared for general guidance on matters of interest only and does not constitute professional advice. No representation or warranty (expressed or implied) is given as to the accuracy or completeness of the information contained in this publication. To the extent permitted by law, Vario Global Capital Ltd, its members, employees and agents do not accept or assume any liability, responsibility or duty of care for any consequences of you or anyone else acting in reliance on the information contained in this publication.</a:t>
            </a:r>
          </a:p>
          <a:p>
            <a:pPr marL="0" marR="0" lvl="0" indent="0" algn="l" rtl="0">
              <a:lnSpc>
                <a:spcPct val="100000"/>
              </a:lnSpc>
              <a:spcBef>
                <a:spcPts val="0"/>
              </a:spcBef>
              <a:spcAft>
                <a:spcPts val="0"/>
              </a:spcAft>
              <a:buClr>
                <a:srgbClr val="000000"/>
              </a:buClr>
              <a:buSzPct val="25000"/>
              <a:buFont typeface="Arial"/>
              <a:buNone/>
            </a:pPr>
            <a:r>
              <a:rPr lang="en-GB" sz="900" b="0" i="0" u="none" strike="noStrike" cap="none" dirty="0">
                <a:solidFill>
                  <a:srgbClr val="000000"/>
                </a:solidFill>
                <a:latin typeface="Arial"/>
                <a:ea typeface="Arial"/>
                <a:cs typeface="Arial"/>
                <a:sym typeface="Arial"/>
              </a:rPr>
              <a:t> </a:t>
            </a:r>
          </a:p>
          <a:p>
            <a:pPr marL="0" marR="0" lvl="0" indent="0" algn="l" rtl="0">
              <a:lnSpc>
                <a:spcPct val="100000"/>
              </a:lnSpc>
              <a:spcBef>
                <a:spcPts val="0"/>
              </a:spcBef>
              <a:spcAft>
                <a:spcPts val="0"/>
              </a:spcAft>
              <a:buClr>
                <a:srgbClr val="000000"/>
              </a:buClr>
              <a:buSzPct val="25000"/>
              <a:buFont typeface="Arial"/>
              <a:buNone/>
            </a:pPr>
            <a:r>
              <a:rPr lang="en-GB" sz="900" b="1" i="0" u="none" strike="noStrike" cap="none" dirty="0">
                <a:solidFill>
                  <a:srgbClr val="000000"/>
                </a:solidFill>
                <a:latin typeface="Arial"/>
                <a:ea typeface="Arial"/>
                <a:cs typeface="Arial"/>
                <a:sym typeface="Arial"/>
              </a:rPr>
              <a:t>© 2016 Vario Global Capital Limited. </a:t>
            </a:r>
            <a:r>
              <a:rPr lang="en-GB" sz="900" b="0" i="0" u="none" strike="noStrike" cap="none" dirty="0">
                <a:solidFill>
                  <a:srgbClr val="000000"/>
                </a:solidFill>
                <a:latin typeface="Arial"/>
                <a:ea typeface="Arial"/>
                <a:cs typeface="Arial"/>
                <a:sym typeface="Arial"/>
              </a:rPr>
              <a:t>All rights reserved. </a:t>
            </a:r>
          </a:p>
          <a:p>
            <a:pPr marL="0" marR="0" lvl="0" indent="0" algn="l" rtl="0">
              <a:lnSpc>
                <a:spcPct val="100000"/>
              </a:lnSpc>
              <a:spcBef>
                <a:spcPts val="0"/>
              </a:spcBef>
              <a:spcAft>
                <a:spcPts val="0"/>
              </a:spcAft>
              <a:buClr>
                <a:srgbClr val="000000"/>
              </a:buClr>
              <a:buSzPct val="25000"/>
              <a:buFont typeface="Arial"/>
              <a:buNone/>
            </a:pPr>
            <a:r>
              <a:rPr lang="en-GB" sz="900" b="0" i="0" u="none" strike="noStrike" cap="none" dirty="0">
                <a:solidFill>
                  <a:srgbClr val="000000"/>
                </a:solidFill>
                <a:latin typeface="Arial"/>
                <a:ea typeface="Arial"/>
                <a:cs typeface="Arial"/>
                <a:sym typeface="Arial"/>
              </a:rPr>
              <a:t>Vario Global Capital Limited  is a company registered in England &amp; Wales with registered number 10033177.</a:t>
            </a:r>
          </a:p>
          <a:p>
            <a:pPr marL="0" marR="0" lvl="0" indent="0" algn="l" rtl="0">
              <a:lnSpc>
                <a:spcPct val="100000"/>
              </a:lnSpc>
              <a:spcBef>
                <a:spcPts val="0"/>
              </a:spcBef>
              <a:spcAft>
                <a:spcPts val="0"/>
              </a:spcAft>
              <a:buClr>
                <a:srgbClr val="000000"/>
              </a:buClr>
              <a:buSzPct val="25000"/>
              <a:buFont typeface="Arial"/>
              <a:buNone/>
            </a:pPr>
            <a:r>
              <a:rPr lang="en-GB" sz="900" b="0" i="0" u="none" strike="noStrike" cap="none" dirty="0">
                <a:solidFill>
                  <a:srgbClr val="000000"/>
                </a:solidFill>
                <a:latin typeface="Arial"/>
                <a:ea typeface="Arial"/>
                <a:cs typeface="Arial"/>
                <a:sym typeface="Arial"/>
              </a:rPr>
              <a:t>Registered Office: One Fleet Place, London EC4M 7WS, United Kingdom.</a:t>
            </a:r>
          </a:p>
          <a:p>
            <a:pPr marL="0" marR="0" lvl="0" indent="0" algn="l" rtl="0">
              <a:lnSpc>
                <a:spcPct val="100000"/>
              </a:lnSpc>
              <a:spcBef>
                <a:spcPts val="0"/>
              </a:spcBef>
              <a:spcAft>
                <a:spcPts val="0"/>
              </a:spcAft>
              <a:buClr>
                <a:srgbClr val="000000"/>
              </a:buClr>
              <a:buFont typeface="Arial"/>
              <a:buNone/>
            </a:pPr>
            <a:endParaRPr sz="900" b="0" i="0" u="none" strike="noStrike" cap="none" dirty="0">
              <a:solidFill>
                <a:srgbClr val="000000"/>
              </a:solidFill>
              <a:latin typeface="Arial"/>
              <a:ea typeface="Arial"/>
              <a:cs typeface="Arial"/>
              <a:sym typeface="Arial"/>
            </a:endParaRPr>
          </a:p>
        </p:txBody>
      </p:sp>
      <p:sp>
        <p:nvSpPr>
          <p:cNvPr id="302" name="Shape 302"/>
          <p:cNvSpPr/>
          <p:nvPr/>
        </p:nvSpPr>
        <p:spPr>
          <a:xfrm>
            <a:off x="311699" y="3037474"/>
            <a:ext cx="4311101" cy="987350"/>
          </a:xfrm>
          <a:prstGeom prst="rect">
            <a:avLst/>
          </a:prstGeom>
          <a:noFill/>
          <a:ln>
            <a:noFill/>
          </a:ln>
        </p:spPr>
        <p:txBody>
          <a:bodyPr lIns="91425" tIns="45700" rIns="91425" bIns="45700" anchor="t" anchorCtr="0">
            <a:noAutofit/>
          </a:bodyPr>
          <a:lstStyle/>
          <a:p>
            <a:pPr marL="0" marR="0" lvl="0" indent="0" algn="l" rtl="0">
              <a:spcBef>
                <a:spcPts val="0"/>
              </a:spcBef>
              <a:buSzPct val="25000"/>
              <a:buNone/>
            </a:pPr>
            <a:endParaRPr lang="en-GB" sz="2000" dirty="0">
              <a:solidFill>
                <a:schemeClr val="bg2">
                  <a:lumMod val="95000"/>
                  <a:lumOff val="5000"/>
                </a:schemeClr>
              </a:solidFill>
            </a:endParaRPr>
          </a:p>
          <a:p>
            <a:pPr marL="0" marR="0" lvl="0" indent="0" algn="l" rtl="0">
              <a:spcBef>
                <a:spcPts val="0"/>
              </a:spcBef>
              <a:buSzPct val="25000"/>
              <a:buNone/>
            </a:pPr>
            <a:endParaRPr lang="en-GB" sz="2000" dirty="0" smtClean="0">
              <a:solidFill>
                <a:schemeClr val="bg2">
                  <a:lumMod val="95000"/>
                  <a:lumOff val="5000"/>
                </a:schemeClr>
              </a:solidFill>
              <a:latin typeface="Arial"/>
              <a:ea typeface="Arial"/>
              <a:cs typeface="Arial"/>
              <a:sym typeface="Arial"/>
            </a:endParaRPr>
          </a:p>
          <a:p>
            <a:pPr marL="0" marR="0" lvl="0" indent="0" algn="l" rtl="0">
              <a:spcBef>
                <a:spcPts val="0"/>
              </a:spcBef>
              <a:buSzPct val="25000"/>
              <a:buNone/>
            </a:pPr>
            <a:r>
              <a:rPr lang="en-GB" sz="2000" dirty="0" smtClean="0">
                <a:solidFill>
                  <a:schemeClr val="bg2">
                    <a:lumMod val="95000"/>
                    <a:lumOff val="5000"/>
                  </a:schemeClr>
                </a:solidFill>
                <a:latin typeface="Arial"/>
                <a:ea typeface="Arial"/>
                <a:cs typeface="Arial"/>
                <a:sym typeface="Arial"/>
              </a:rPr>
              <a:t>Markus Gesmann</a:t>
            </a:r>
            <a:endParaRPr lang="en-GB" sz="2000" dirty="0">
              <a:solidFill>
                <a:schemeClr val="bg2">
                  <a:lumMod val="95000"/>
                  <a:lumOff val="5000"/>
                </a:schemeClr>
              </a:solidFill>
              <a:latin typeface="Arial"/>
              <a:ea typeface="Arial"/>
              <a:cs typeface="Arial"/>
              <a:sym typeface="Arial"/>
            </a:endParaRPr>
          </a:p>
          <a:p>
            <a:pPr marL="0" marR="0" lvl="0" indent="0" algn="l" rtl="0">
              <a:spcBef>
                <a:spcPts val="0"/>
              </a:spcBef>
              <a:buSzPct val="25000"/>
              <a:buNone/>
            </a:pPr>
            <a:r>
              <a:rPr lang="en-GB" sz="1600" dirty="0">
                <a:solidFill>
                  <a:schemeClr val="bg2">
                    <a:lumMod val="95000"/>
                    <a:lumOff val="5000"/>
                  </a:schemeClr>
                </a:solidFill>
                <a:latin typeface="Arial"/>
                <a:ea typeface="Arial"/>
                <a:cs typeface="Arial"/>
                <a:sym typeface="Arial"/>
              </a:rPr>
              <a:t>Email: </a:t>
            </a:r>
            <a:r>
              <a:rPr lang="en-GB" sz="1600" dirty="0" smtClean="0">
                <a:solidFill>
                  <a:srgbClr val="00B0F0"/>
                </a:solidFill>
                <a:latin typeface="Arial"/>
                <a:ea typeface="Arial"/>
                <a:cs typeface="Arial"/>
                <a:sym typeface="Arial"/>
                <a:hlinkClick r:id="rId3"/>
              </a:rPr>
              <a:t>markus.gesmann@variopartners.com</a:t>
            </a:r>
            <a:endParaRPr lang="en-GB" sz="1600" dirty="0">
              <a:solidFill>
                <a:srgbClr val="00B0F0"/>
              </a:solidFill>
              <a:latin typeface="Arial"/>
              <a:ea typeface="Arial"/>
              <a:cs typeface="Arial"/>
              <a:sym typeface="Arial"/>
            </a:endParaRPr>
          </a:p>
          <a:p>
            <a:pPr marL="0" marR="0" lvl="0" indent="0" algn="l" rtl="0">
              <a:spcBef>
                <a:spcPts val="0"/>
              </a:spcBef>
              <a:buSzPct val="25000"/>
              <a:buNone/>
            </a:pPr>
            <a:r>
              <a:rPr lang="en-GB" sz="1600" dirty="0">
                <a:solidFill>
                  <a:schemeClr val="bg2">
                    <a:lumMod val="95000"/>
                    <a:lumOff val="5000"/>
                  </a:schemeClr>
                </a:solidFill>
                <a:latin typeface="Arial"/>
                <a:ea typeface="Arial"/>
                <a:cs typeface="Arial"/>
                <a:sym typeface="Arial"/>
              </a:rPr>
              <a:t>Phone: +44 (0) 7981 006 152</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22</a:t>
            </a:fld>
            <a:endParaRPr lang="en"/>
          </a:p>
        </p:txBody>
      </p:sp>
    </p:spTree>
    <p:extLst>
      <p:ext uri="{BB962C8B-B14F-4D97-AF65-F5344CB8AC3E}">
        <p14:creationId xmlns:p14="http://schemas.microsoft.com/office/powerpoint/2010/main" val="807837351"/>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accent1"/>
        </a:solidFill>
        <a:effectLst/>
      </p:bgPr>
    </p:bg>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283100" y="949533"/>
            <a:ext cx="6128851" cy="5114100"/>
          </a:xfrm>
          <a:prstGeom prst="rect">
            <a:avLst/>
          </a:prstGeom>
        </p:spPr>
        <p:txBody>
          <a:bodyPr lIns="91425" tIns="91425" rIns="91425" bIns="91425" anchor="t" anchorCtr="0">
            <a:noAutofit/>
          </a:bodyPr>
          <a:lstStyle/>
          <a:p>
            <a:pPr lvl="0" rtl="0">
              <a:spcBef>
                <a:spcPts val="0"/>
              </a:spcBef>
              <a:buNone/>
            </a:pPr>
            <a:r>
              <a:rPr lang="en" dirty="0"/>
              <a:t>What is the difference between </a:t>
            </a:r>
            <a:r>
              <a:rPr lang="en" dirty="0">
                <a:solidFill>
                  <a:schemeClr val="bg1"/>
                </a:solidFill>
              </a:rPr>
              <a:t>gambling and insurance?</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3</a:t>
            </a:fld>
            <a:endParaRPr lang="en">
              <a:solidFill>
                <a:schemeClr val="lt1"/>
              </a:solidFill>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Shape 91"/>
          <p:cNvSpPr txBox="1">
            <a:spLocks noGrp="1"/>
          </p:cNvSpPr>
          <p:nvPr>
            <p:ph type="title"/>
          </p:nvPr>
        </p:nvSpPr>
        <p:spPr>
          <a:xfrm>
            <a:off x="283098" y="949533"/>
            <a:ext cx="8622300" cy="5114100"/>
          </a:xfrm>
          <a:prstGeom prst="rect">
            <a:avLst/>
          </a:prstGeom>
        </p:spPr>
        <p:txBody>
          <a:bodyPr lIns="91425" tIns="91425" rIns="91425" bIns="91425" anchor="t" anchorCtr="0">
            <a:noAutofit/>
          </a:bodyPr>
          <a:lstStyle/>
          <a:p>
            <a:pPr lvl="0" rtl="0">
              <a:spcBef>
                <a:spcPts val="0"/>
              </a:spcBef>
              <a:spcAft>
                <a:spcPts val="1000"/>
              </a:spcAft>
              <a:buNone/>
            </a:pPr>
            <a:r>
              <a:rPr lang="en">
                <a:solidFill>
                  <a:srgbClr val="00FFFF"/>
                </a:solidFill>
              </a:rPr>
              <a:t>It’s a matter of perspective!</a:t>
            </a:r>
            <a:r>
              <a:rPr lang="en"/>
              <a:t> </a:t>
            </a:r>
          </a:p>
          <a:p>
            <a:pPr lvl="0" rtl="0">
              <a:spcBef>
                <a:spcPts val="0"/>
              </a:spcBef>
              <a:spcAft>
                <a:spcPts val="1000"/>
              </a:spcAft>
              <a:buNone/>
            </a:pPr>
            <a:r>
              <a:rPr lang="en"/>
              <a:t>Insurance reduces risks.</a:t>
            </a:r>
          </a:p>
          <a:p>
            <a:pPr lvl="0" rtl="0">
              <a:spcBef>
                <a:spcPts val="0"/>
              </a:spcBef>
              <a:spcAft>
                <a:spcPts val="1000"/>
              </a:spcAft>
              <a:buNone/>
            </a:pPr>
            <a:r>
              <a:rPr lang="en"/>
              <a:t>Gambling introduces risk.</a:t>
            </a:r>
          </a:p>
          <a:p>
            <a:pPr lvl="0" rtl="0">
              <a:spcBef>
                <a:spcPts val="0"/>
              </a:spcBef>
              <a:spcAft>
                <a:spcPts val="1000"/>
              </a:spcAft>
              <a:buNone/>
            </a:pPr>
            <a:endParaRPr sz="2400" b="0"/>
          </a:p>
        </p:txBody>
      </p:sp>
      <p:sp>
        <p:nvSpPr>
          <p:cNvPr id="3" name="Slide Number Placeholder 2"/>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4</a:t>
            </a:fld>
            <a:endParaRPr lang="en">
              <a:solidFill>
                <a:schemeClr val="lt1"/>
              </a:solidFill>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5"/>
        <p:cNvGrpSpPr/>
        <p:nvPr/>
      </p:nvGrpSpPr>
      <p:grpSpPr>
        <a:xfrm>
          <a:off x="0" y="0"/>
          <a:ext cx="0" cy="0"/>
          <a:chOff x="0" y="0"/>
          <a:chExt cx="0" cy="0"/>
        </a:xfrm>
      </p:grpSpPr>
      <p:sp>
        <p:nvSpPr>
          <p:cNvPr id="96" name="Shape 96"/>
          <p:cNvSpPr txBox="1">
            <a:spLocks noGrp="1"/>
          </p:cNvSpPr>
          <p:nvPr>
            <p:ph type="title"/>
          </p:nvPr>
        </p:nvSpPr>
        <p:spPr>
          <a:xfrm>
            <a:off x="265500" y="2550200"/>
            <a:ext cx="4045200" cy="1757700"/>
          </a:xfrm>
          <a:prstGeom prst="rect">
            <a:avLst/>
          </a:prstGeom>
        </p:spPr>
        <p:txBody>
          <a:bodyPr lIns="91425" tIns="91425" rIns="91425" bIns="91425" anchor="ctr" anchorCtr="0">
            <a:noAutofit/>
          </a:bodyPr>
          <a:lstStyle/>
          <a:p>
            <a:pPr lvl="0" algn="l">
              <a:spcBef>
                <a:spcPts val="0"/>
              </a:spcBef>
              <a:buNone/>
            </a:pPr>
            <a:r>
              <a:rPr lang="en" sz="2400" b="0" dirty="0">
                <a:solidFill>
                  <a:schemeClr val="dk2"/>
                </a:solidFill>
              </a:rPr>
              <a:t>To achieve efficient  </a:t>
            </a:r>
            <a:r>
              <a:rPr lang="en" dirty="0"/>
              <a:t>Trading of Risks</a:t>
            </a:r>
            <a:r>
              <a:rPr lang="en" sz="2400" dirty="0"/>
              <a:t> </a:t>
            </a:r>
            <a:r>
              <a:rPr lang="en" sz="2400" b="0" dirty="0">
                <a:solidFill>
                  <a:schemeClr val="dk2"/>
                </a:solidFill>
              </a:rPr>
              <a:t>we have to bring insurers and </a:t>
            </a:r>
            <a:r>
              <a:rPr lang="en-GB" sz="2400" b="0" dirty="0" smtClean="0">
                <a:solidFill>
                  <a:schemeClr val="dk2"/>
                </a:solidFill>
              </a:rPr>
              <a:t>gamblers (</a:t>
            </a:r>
            <a:r>
              <a:rPr lang="en" sz="2400" b="0" dirty="0" smtClean="0">
                <a:solidFill>
                  <a:schemeClr val="dk2"/>
                </a:solidFill>
              </a:rPr>
              <a:t>investors</a:t>
            </a:r>
            <a:r>
              <a:rPr lang="en-GB" sz="2400" b="0" dirty="0" smtClean="0">
                <a:solidFill>
                  <a:schemeClr val="dk2"/>
                </a:solidFill>
              </a:rPr>
              <a:t>)</a:t>
            </a:r>
            <a:r>
              <a:rPr lang="en" sz="2400" b="0" dirty="0" smtClean="0">
                <a:solidFill>
                  <a:schemeClr val="dk2"/>
                </a:solidFill>
              </a:rPr>
              <a:t> </a:t>
            </a:r>
            <a:r>
              <a:rPr lang="en" sz="2400" b="0" dirty="0">
                <a:solidFill>
                  <a:schemeClr val="dk2"/>
                </a:solidFill>
              </a:rPr>
              <a:t>around the same table.</a:t>
            </a:r>
          </a:p>
        </p:txBody>
      </p:sp>
      <p:pic>
        <p:nvPicPr>
          <p:cNvPr id="97" name="Shape 97" descr="ext 1.jpg"/>
          <p:cNvPicPr preferRelativeResize="0"/>
          <p:nvPr/>
        </p:nvPicPr>
        <p:blipFill rotWithShape="1">
          <a:blip r:embed="rId3" cstate="print">
            <a:alphaModFix/>
            <a:extLst>
              <a:ext uri="{28A0092B-C50C-407E-A947-70E740481C1C}">
                <a14:useLocalDpi xmlns:a14="http://schemas.microsoft.com/office/drawing/2010/main"/>
              </a:ext>
            </a:extLst>
          </a:blip>
          <a:srcRect/>
          <a:stretch/>
        </p:blipFill>
        <p:spPr>
          <a:xfrm>
            <a:off x="4488725" y="0"/>
            <a:ext cx="4655271" cy="6857998"/>
          </a:xfrm>
          <a:prstGeom prst="rect">
            <a:avLst/>
          </a:prstGeom>
          <a:noFill/>
          <a:ln>
            <a:noFill/>
          </a:ln>
        </p:spPr>
      </p:pic>
      <p:sp>
        <p:nvSpPr>
          <p:cNvPr id="98" name="Shape 98"/>
          <p:cNvSpPr txBox="1"/>
          <p:nvPr/>
        </p:nvSpPr>
        <p:spPr>
          <a:xfrm>
            <a:off x="4488725" y="6470225"/>
            <a:ext cx="4655400" cy="387900"/>
          </a:xfrm>
          <a:prstGeom prst="rect">
            <a:avLst/>
          </a:prstGeom>
          <a:noFill/>
          <a:ln>
            <a:noFill/>
          </a:ln>
        </p:spPr>
        <p:txBody>
          <a:bodyPr lIns="91425" tIns="91425" rIns="91425" bIns="91425" anchor="t" anchorCtr="0">
            <a:noAutofit/>
          </a:bodyPr>
          <a:lstStyle/>
          <a:p>
            <a:pPr lvl="0">
              <a:spcBef>
                <a:spcPts val="0"/>
              </a:spcBef>
              <a:buNone/>
            </a:pPr>
            <a:r>
              <a:rPr lang="en" sz="1000" dirty="0">
                <a:solidFill>
                  <a:srgbClr val="CCCCCC"/>
                </a:solidFill>
              </a:rPr>
              <a:t>Source: </a:t>
            </a:r>
            <a:r>
              <a:rPr lang="en-GB" sz="1000" dirty="0" smtClean="0">
                <a:solidFill>
                  <a:srgbClr val="CCCCCC"/>
                </a:solidFill>
              </a:rPr>
              <a:t>Lloyd’s</a:t>
            </a:r>
            <a:endParaRPr lang="en" sz="1000" dirty="0">
              <a:solidFill>
                <a:srgbClr val="CCCCCC"/>
              </a:solidFill>
            </a:endParaRP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5</a:t>
            </a:fld>
            <a:endParaRPr lang="en">
              <a:solidFill>
                <a:schemeClr val="lt1"/>
              </a:solidFill>
            </a:endParaRPr>
          </a:p>
        </p:txBody>
      </p:sp>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2"/>
        <p:cNvGrpSpPr/>
        <p:nvPr/>
      </p:nvGrpSpPr>
      <p:grpSpPr>
        <a:xfrm>
          <a:off x="0" y="0"/>
          <a:ext cx="0" cy="0"/>
          <a:chOff x="0" y="0"/>
          <a:chExt cx="0" cy="0"/>
        </a:xfrm>
      </p:grpSpPr>
      <p:pic>
        <p:nvPicPr>
          <p:cNvPr id="103" name="Shape 103" descr="edward_lloyds.jpg"/>
          <p:cNvPicPr preferRelativeResize="0"/>
          <p:nvPr/>
        </p:nvPicPr>
        <p:blipFill rotWithShape="1">
          <a:blip r:embed="rId3" cstate="print">
            <a:alphaModFix/>
            <a:extLst>
              <a:ext uri="{28A0092B-C50C-407E-A947-70E740481C1C}">
                <a14:useLocalDpi xmlns:a14="http://schemas.microsoft.com/office/drawing/2010/main"/>
              </a:ext>
            </a:extLst>
          </a:blip>
          <a:srcRect l="-291" r="-291"/>
          <a:stretch/>
        </p:blipFill>
        <p:spPr>
          <a:xfrm>
            <a:off x="0" y="0"/>
            <a:ext cx="9144000" cy="6858000"/>
          </a:xfrm>
          <a:prstGeom prst="rect">
            <a:avLst/>
          </a:prstGeom>
          <a:noFill/>
          <a:ln>
            <a:noFill/>
          </a:ln>
        </p:spPr>
      </p:pic>
      <p:sp>
        <p:nvSpPr>
          <p:cNvPr id="104" name="Shape 104"/>
          <p:cNvSpPr/>
          <p:nvPr/>
        </p:nvSpPr>
        <p:spPr>
          <a:xfrm>
            <a:off x="4094250" y="264225"/>
            <a:ext cx="4547700" cy="6063600"/>
          </a:xfrm>
          <a:prstGeom prst="rect">
            <a:avLst/>
          </a:prstGeom>
          <a:solidFill>
            <a:srgbClr val="000000">
              <a:alpha val="76920"/>
            </a:srgbClr>
          </a:solidFill>
          <a:ln>
            <a:noFill/>
          </a:ln>
        </p:spPr>
        <p:txBody>
          <a:bodyPr lIns="91425" tIns="91425" rIns="91425" bIns="91425" anchor="ctr" anchorCtr="0">
            <a:noAutofit/>
          </a:bodyPr>
          <a:lstStyle/>
          <a:p>
            <a:pPr lvl="0">
              <a:spcBef>
                <a:spcPts val="0"/>
              </a:spcBef>
              <a:buNone/>
            </a:pPr>
            <a:endParaRPr/>
          </a:p>
        </p:txBody>
      </p:sp>
      <p:sp>
        <p:nvSpPr>
          <p:cNvPr id="105" name="Shape 105"/>
          <p:cNvSpPr txBox="1">
            <a:spLocks noGrp="1"/>
          </p:cNvSpPr>
          <p:nvPr>
            <p:ph type="body" idx="1"/>
          </p:nvPr>
        </p:nvSpPr>
        <p:spPr>
          <a:xfrm>
            <a:off x="4351200" y="1251825"/>
            <a:ext cx="4033800" cy="4243500"/>
          </a:xfrm>
          <a:prstGeom prst="rect">
            <a:avLst/>
          </a:prstGeom>
        </p:spPr>
        <p:txBody>
          <a:bodyPr lIns="91425" tIns="91425" rIns="91425" bIns="91425" anchor="ctr" anchorCtr="0">
            <a:noAutofit/>
          </a:bodyPr>
          <a:lstStyle/>
          <a:p>
            <a:pPr lvl="0" rtl="0">
              <a:spcBef>
                <a:spcPts val="0"/>
              </a:spcBef>
              <a:spcAft>
                <a:spcPts val="1600"/>
              </a:spcAft>
              <a:buNone/>
            </a:pPr>
            <a:r>
              <a:rPr lang="en-GB" sz="3000" b="1" dirty="0" smtClean="0">
                <a:solidFill>
                  <a:srgbClr val="00FFFF"/>
                </a:solidFill>
              </a:rPr>
              <a:t>Meet Lloyd’s Coffee House </a:t>
            </a:r>
          </a:p>
          <a:p>
            <a:pPr lvl="0" rtl="0">
              <a:spcBef>
                <a:spcPts val="0"/>
              </a:spcBef>
              <a:spcAft>
                <a:spcPts val="1600"/>
              </a:spcAft>
              <a:buNone/>
            </a:pPr>
            <a:r>
              <a:rPr lang="en-GB" sz="1800" dirty="0" smtClean="0">
                <a:solidFill>
                  <a:srgbClr val="FFFFFF"/>
                </a:solidFill>
              </a:rPr>
              <a:t>London is the trade centre of the world.</a:t>
            </a:r>
          </a:p>
          <a:p>
            <a:pPr lvl="0" rtl="0">
              <a:spcBef>
                <a:spcPts val="0"/>
              </a:spcBef>
              <a:buClr>
                <a:schemeClr val="dk2"/>
              </a:buClr>
              <a:buSzPct val="61111"/>
              <a:buFont typeface="Arial"/>
              <a:buNone/>
            </a:pPr>
            <a:r>
              <a:rPr lang="en-GB" sz="1800" dirty="0" smtClean="0">
                <a:solidFill>
                  <a:srgbClr val="FFFFFF"/>
                </a:solidFill>
              </a:rPr>
              <a:t>Legend has it that ship owners met at Lloyd’s coffee house in London, for coffee, and to exchange news and other pastime pleasures.</a:t>
            </a:r>
            <a:endParaRPr lang="en-GB" sz="1800" dirty="0">
              <a:solidFill>
                <a:srgbClr val="FFFFFF"/>
              </a:solidFill>
            </a:endParaRP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6</a:t>
            </a:fld>
            <a:endParaRPr lang="en"/>
          </a:p>
        </p:txBody>
      </p:sp>
      <p:sp>
        <p:nvSpPr>
          <p:cNvPr id="6" name="Shape 98"/>
          <p:cNvSpPr txBox="1"/>
          <p:nvPr/>
        </p:nvSpPr>
        <p:spPr>
          <a:xfrm>
            <a:off x="0" y="6470100"/>
            <a:ext cx="4655400" cy="387900"/>
          </a:xfrm>
          <a:prstGeom prst="rect">
            <a:avLst/>
          </a:prstGeom>
          <a:noFill/>
          <a:ln>
            <a:noFill/>
          </a:ln>
        </p:spPr>
        <p:txBody>
          <a:bodyPr lIns="91425" tIns="91425" rIns="91425" bIns="91425" anchor="t" anchorCtr="0">
            <a:noAutofit/>
          </a:bodyPr>
          <a:lstStyle/>
          <a:p>
            <a:pPr lvl="0">
              <a:spcBef>
                <a:spcPts val="0"/>
              </a:spcBef>
              <a:buNone/>
            </a:pPr>
            <a:r>
              <a:rPr lang="en" sz="1000" dirty="0">
                <a:solidFill>
                  <a:schemeClr val="bg2">
                    <a:lumMod val="85000"/>
                    <a:lumOff val="15000"/>
                  </a:schemeClr>
                </a:solidFill>
              </a:rPr>
              <a:t>Source: </a:t>
            </a:r>
            <a:r>
              <a:rPr lang="en-GB" sz="1000" dirty="0" smtClean="0">
                <a:solidFill>
                  <a:schemeClr val="bg2">
                    <a:lumMod val="85000"/>
                    <a:lumOff val="15000"/>
                  </a:schemeClr>
                </a:solidFill>
              </a:rPr>
              <a:t>Lloyd’s</a:t>
            </a:r>
            <a:endParaRPr lang="en" sz="1000" dirty="0">
              <a:solidFill>
                <a:schemeClr val="bg2">
                  <a:lumMod val="85000"/>
                  <a:lumOff val="15000"/>
                </a:schemeClr>
              </a:solidFill>
            </a:endParaRPr>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09"/>
        <p:cNvGrpSpPr/>
        <p:nvPr/>
      </p:nvGrpSpPr>
      <p:grpSpPr>
        <a:xfrm>
          <a:off x="0" y="0"/>
          <a:ext cx="0" cy="0"/>
          <a:chOff x="0" y="0"/>
          <a:chExt cx="0" cy="0"/>
        </a:xfrm>
      </p:grpSpPr>
      <p:pic>
        <p:nvPicPr>
          <p:cNvPr id="7" name="Picture 6"/>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0" y="0"/>
            <a:ext cx="4628704" cy="6858000"/>
          </a:xfrm>
          <a:prstGeom prst="rect">
            <a:avLst/>
          </a:prstGeom>
        </p:spPr>
      </p:pic>
      <p:sp>
        <p:nvSpPr>
          <p:cNvPr id="4" name="TextBox 3"/>
          <p:cNvSpPr txBox="1"/>
          <p:nvPr/>
        </p:nvSpPr>
        <p:spPr>
          <a:xfrm>
            <a:off x="231552" y="6396200"/>
            <a:ext cx="4165600" cy="246221"/>
          </a:xfrm>
          <a:prstGeom prst="rect">
            <a:avLst/>
          </a:prstGeom>
          <a:noFill/>
        </p:spPr>
        <p:txBody>
          <a:bodyPr wrap="square" rtlCol="0">
            <a:spAutoFit/>
          </a:bodyPr>
          <a:lstStyle/>
          <a:p>
            <a:r>
              <a:rPr lang="en-GB" sz="1000" dirty="0">
                <a:solidFill>
                  <a:schemeClr val="tx2">
                    <a:alpha val="30000"/>
                  </a:schemeClr>
                </a:solidFill>
              </a:rPr>
              <a:t>The </a:t>
            </a:r>
            <a:r>
              <a:rPr lang="en-GB" sz="1000" dirty="0" err="1">
                <a:solidFill>
                  <a:schemeClr val="tx2">
                    <a:alpha val="30000"/>
                  </a:schemeClr>
                </a:solidFill>
              </a:rPr>
              <a:t>Marquess</a:t>
            </a:r>
            <a:r>
              <a:rPr lang="en-GB" sz="1000" dirty="0">
                <a:solidFill>
                  <a:schemeClr val="tx2">
                    <a:alpha val="30000"/>
                  </a:schemeClr>
                </a:solidFill>
              </a:rPr>
              <a:t> Wellesley by John Philip Davis ("Pope" Davis).</a:t>
            </a:r>
          </a:p>
        </p:txBody>
      </p:sp>
      <p:sp>
        <p:nvSpPr>
          <p:cNvPr id="110" name="Shape 110"/>
          <p:cNvSpPr txBox="1">
            <a:spLocks noGrp="1"/>
          </p:cNvSpPr>
          <p:nvPr>
            <p:ph type="subTitle" idx="4294967295"/>
          </p:nvPr>
        </p:nvSpPr>
        <p:spPr>
          <a:xfrm>
            <a:off x="4896576" y="913200"/>
            <a:ext cx="4045200" cy="5114700"/>
          </a:xfrm>
          <a:prstGeom prst="rect">
            <a:avLst/>
          </a:prstGeom>
        </p:spPr>
        <p:txBody>
          <a:bodyPr lIns="91425" tIns="91425" rIns="91425" bIns="91425" anchor="ctr" anchorCtr="0">
            <a:noAutofit/>
          </a:bodyPr>
          <a:lstStyle/>
          <a:p>
            <a:pPr lvl="0" algn="l" rtl="0">
              <a:lnSpc>
                <a:spcPct val="115000"/>
              </a:lnSpc>
              <a:spcBef>
                <a:spcPts val="0"/>
              </a:spcBef>
              <a:spcAft>
                <a:spcPts val="1600"/>
              </a:spcAft>
              <a:buNone/>
            </a:pPr>
            <a:r>
              <a:rPr lang="en" sz="3000" b="1">
                <a:solidFill>
                  <a:schemeClr val="accent1"/>
                </a:solidFill>
              </a:rPr>
              <a:t>Meet William.</a:t>
            </a:r>
          </a:p>
          <a:p>
            <a:pPr lvl="0" algn="l" rtl="0">
              <a:lnSpc>
                <a:spcPct val="115000"/>
              </a:lnSpc>
              <a:spcBef>
                <a:spcPts val="0"/>
              </a:spcBef>
              <a:spcAft>
                <a:spcPts val="1600"/>
              </a:spcAft>
              <a:buNone/>
            </a:pPr>
            <a:r>
              <a:rPr lang="en" sz="1800"/>
              <a:t>He is a shipowner. His ship will sail around the world and is expected to return with goods in three years.</a:t>
            </a:r>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t>7</a:t>
            </a:fld>
            <a:endParaRPr lang="en"/>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6"/>
        <p:cNvGrpSpPr/>
        <p:nvPr/>
      </p:nvGrpSpPr>
      <p:grpSpPr>
        <a:xfrm>
          <a:off x="0" y="0"/>
          <a:ext cx="0" cy="0"/>
          <a:chOff x="0" y="0"/>
          <a:chExt cx="0" cy="0"/>
        </a:xfrm>
      </p:grpSpPr>
      <p:pic>
        <p:nvPicPr>
          <p:cNvPr id="3" name="Picture 2"/>
          <p:cNvPicPr>
            <a:picLocks noChangeAspect="1"/>
          </p:cNvPicPr>
          <p:nvPr/>
        </p:nvPicPr>
        <p:blipFill rotWithShape="1">
          <a:blip r:embed="rId3" cstate="print">
            <a:extLst>
              <a:ext uri="{28A0092B-C50C-407E-A947-70E740481C1C}">
                <a14:useLocalDpi xmlns:a14="http://schemas.microsoft.com/office/drawing/2010/main"/>
              </a:ext>
            </a:extLst>
          </a:blip>
          <a:srcRect/>
          <a:stretch/>
        </p:blipFill>
        <p:spPr>
          <a:xfrm>
            <a:off x="4559300" y="-50"/>
            <a:ext cx="4584700" cy="6858000"/>
          </a:xfrm>
          <a:prstGeom prst="rect">
            <a:avLst/>
          </a:prstGeom>
        </p:spPr>
      </p:pic>
      <p:sp>
        <p:nvSpPr>
          <p:cNvPr id="8" name="Shape 112"/>
          <p:cNvSpPr txBox="1"/>
          <p:nvPr/>
        </p:nvSpPr>
        <p:spPr>
          <a:xfrm>
            <a:off x="4727466" y="6282210"/>
            <a:ext cx="4287600" cy="387600"/>
          </a:xfrm>
          <a:prstGeom prst="rect">
            <a:avLst/>
          </a:prstGeom>
          <a:noFill/>
          <a:ln>
            <a:noFill/>
          </a:ln>
        </p:spPr>
        <p:txBody>
          <a:bodyPr lIns="91425" tIns="91425" rIns="91425" bIns="91425" anchor="t" anchorCtr="0">
            <a:noAutofit/>
          </a:bodyPr>
          <a:lstStyle/>
          <a:p>
            <a:pPr lvl="0"/>
            <a:r>
              <a:rPr lang="en-US" sz="1000" dirty="0">
                <a:solidFill>
                  <a:schemeClr val="tx2">
                    <a:alpha val="40000"/>
                  </a:schemeClr>
                </a:solidFill>
              </a:rPr>
              <a:t>Portrait of Richard Colley Wellesley, 1st Marquess Wellesley, Governor-General of India 1798-1805 (1760-1842)</a:t>
            </a:r>
            <a:endParaRPr lang="en" sz="1000" dirty="0">
              <a:solidFill>
                <a:schemeClr val="tx2">
                  <a:alpha val="40000"/>
                </a:schemeClr>
              </a:solidFill>
            </a:endParaRPr>
          </a:p>
        </p:txBody>
      </p:sp>
      <p:sp>
        <p:nvSpPr>
          <p:cNvPr id="117" name="Shape 117"/>
          <p:cNvSpPr txBox="1">
            <a:spLocks noGrp="1"/>
          </p:cNvSpPr>
          <p:nvPr>
            <p:ph type="subTitle" idx="1"/>
          </p:nvPr>
        </p:nvSpPr>
        <p:spPr>
          <a:xfrm>
            <a:off x="265500" y="871600"/>
            <a:ext cx="4045200" cy="5114700"/>
          </a:xfrm>
          <a:prstGeom prst="rect">
            <a:avLst/>
          </a:prstGeom>
        </p:spPr>
        <p:txBody>
          <a:bodyPr lIns="91425" tIns="91425" rIns="91425" bIns="91425" anchor="ctr" anchorCtr="0">
            <a:noAutofit/>
          </a:bodyPr>
          <a:lstStyle/>
          <a:p>
            <a:pPr lvl="0" algn="l" rtl="0">
              <a:lnSpc>
                <a:spcPct val="115000"/>
              </a:lnSpc>
              <a:spcBef>
                <a:spcPts val="0"/>
              </a:spcBef>
              <a:spcAft>
                <a:spcPts val="1600"/>
              </a:spcAft>
              <a:buNone/>
            </a:pPr>
            <a:r>
              <a:rPr lang="en" sz="3000" b="1" dirty="0">
                <a:solidFill>
                  <a:schemeClr val="accent1"/>
                </a:solidFill>
              </a:rPr>
              <a:t>Meet George.</a:t>
            </a:r>
          </a:p>
          <a:p>
            <a:pPr lvl="0" algn="l" rtl="0">
              <a:lnSpc>
                <a:spcPct val="115000"/>
              </a:lnSpc>
              <a:spcBef>
                <a:spcPts val="0"/>
              </a:spcBef>
              <a:spcAft>
                <a:spcPts val="1600"/>
              </a:spcAft>
              <a:buNone/>
            </a:pPr>
            <a:r>
              <a:rPr lang="en" sz="1800" dirty="0"/>
              <a:t>He is rich. Very rich. </a:t>
            </a:r>
            <a:endParaRPr lang="en-GB" sz="1800" dirty="0" smtClean="0"/>
          </a:p>
          <a:p>
            <a:pPr lvl="0" algn="l" rtl="0">
              <a:lnSpc>
                <a:spcPct val="115000"/>
              </a:lnSpc>
              <a:spcBef>
                <a:spcPts val="0"/>
              </a:spcBef>
              <a:spcAft>
                <a:spcPts val="1600"/>
              </a:spcAft>
              <a:buNone/>
            </a:pPr>
            <a:r>
              <a:rPr lang="en" sz="1800" dirty="0" smtClean="0"/>
              <a:t>He </a:t>
            </a:r>
            <a:r>
              <a:rPr lang="en-GB" sz="1800" dirty="0" smtClean="0"/>
              <a:t>has an appetite for some riskier investments in his portfolio.</a:t>
            </a:r>
            <a:endParaRPr lang="en" sz="1800" dirty="0"/>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8</a:t>
            </a:fld>
            <a:endParaRPr lang="en">
              <a:solidFill>
                <a:schemeClr val="lt1"/>
              </a:solidFill>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23"/>
        <p:cNvGrpSpPr/>
        <p:nvPr/>
      </p:nvGrpSpPr>
      <p:grpSpPr>
        <a:xfrm>
          <a:off x="0" y="0"/>
          <a:ext cx="0" cy="0"/>
          <a:chOff x="0" y="0"/>
          <a:chExt cx="0" cy="0"/>
        </a:xfrm>
      </p:grpSpPr>
      <p:sp>
        <p:nvSpPr>
          <p:cNvPr id="124" name="Shape 124"/>
          <p:cNvSpPr txBox="1">
            <a:spLocks noGrp="1"/>
          </p:cNvSpPr>
          <p:nvPr>
            <p:ph type="title"/>
          </p:nvPr>
        </p:nvSpPr>
        <p:spPr>
          <a:xfrm>
            <a:off x="283099" y="949525"/>
            <a:ext cx="6464100" cy="5114100"/>
          </a:xfrm>
          <a:prstGeom prst="rect">
            <a:avLst/>
          </a:prstGeom>
        </p:spPr>
        <p:txBody>
          <a:bodyPr lIns="91425" tIns="91425" rIns="91425" bIns="91425" anchor="t" anchorCtr="0">
            <a:noAutofit/>
          </a:bodyPr>
          <a:lstStyle/>
          <a:p>
            <a:pPr lvl="0">
              <a:spcBef>
                <a:spcPts val="0"/>
              </a:spcBef>
              <a:buNone/>
            </a:pPr>
            <a:r>
              <a:rPr lang="en" dirty="0" smtClean="0"/>
              <a:t>William lose</a:t>
            </a:r>
            <a:r>
              <a:rPr lang="en-GB" dirty="0" smtClean="0"/>
              <a:t>s</a:t>
            </a:r>
            <a:r>
              <a:rPr lang="en" dirty="0" smtClean="0"/>
              <a:t> </a:t>
            </a:r>
            <a:r>
              <a:rPr lang="en" dirty="0"/>
              <a:t>his capital, if his ship </a:t>
            </a:r>
            <a:r>
              <a:rPr lang="en-GB" dirty="0" smtClean="0"/>
              <a:t>doesn’t return.</a:t>
            </a:r>
            <a:endParaRPr lang="en" dirty="0"/>
          </a:p>
          <a:p>
            <a:pPr lvl="0">
              <a:spcBef>
                <a:spcPts val="0"/>
              </a:spcBef>
              <a:buNone/>
            </a:pPr>
            <a:endParaRPr sz="2800" dirty="0"/>
          </a:p>
          <a:p>
            <a:pPr lvl="0" rtl="0">
              <a:spcBef>
                <a:spcPts val="0"/>
              </a:spcBef>
              <a:buNone/>
            </a:pPr>
            <a:r>
              <a:rPr lang="en" dirty="0"/>
              <a:t>George looks for </a:t>
            </a:r>
            <a:r>
              <a:rPr lang="en-GB" dirty="0" smtClean="0"/>
              <a:t>attractive </a:t>
            </a:r>
            <a:r>
              <a:rPr lang="en" dirty="0" smtClean="0"/>
              <a:t>investments.</a:t>
            </a:r>
            <a:endParaRPr lang="en" dirty="0"/>
          </a:p>
        </p:txBody>
      </p:sp>
      <p:sp>
        <p:nvSpPr>
          <p:cNvPr id="2" name="Slide Number Placeholder 1"/>
          <p:cNvSpPr>
            <a:spLocks noGrp="1"/>
          </p:cNvSpPr>
          <p:nvPr>
            <p:ph type="sldNum" idx="12"/>
          </p:nvPr>
        </p:nvSpPr>
        <p:spPr/>
        <p:txBody>
          <a:bodyPr/>
          <a:lstStyle/>
          <a:p>
            <a:pPr lvl="0">
              <a:spcBef>
                <a:spcPts val="0"/>
              </a:spcBef>
              <a:buNone/>
            </a:pPr>
            <a:fld id="{00000000-1234-1234-1234-123412341234}" type="slidenum">
              <a:rPr lang="en" smtClean="0">
                <a:solidFill>
                  <a:schemeClr val="lt1"/>
                </a:solidFill>
              </a:rPr>
              <a:t>9</a:t>
            </a:fld>
            <a:endParaRPr lang="en">
              <a:solidFill>
                <a:schemeClr val="lt1"/>
              </a:solidFill>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Vario">
  <a:themeElements>
    <a:clrScheme name="Swiss">
      <a:dk1>
        <a:srgbClr val="F46524"/>
      </a:dk1>
      <a:lt1>
        <a:srgbClr val="FFFFFF"/>
      </a:lt1>
      <a:dk2>
        <a:srgbClr val="000000"/>
      </a:dk2>
      <a:lt2>
        <a:srgbClr val="757575"/>
      </a:lt2>
      <a:accent1>
        <a:srgbClr val="01579B"/>
      </a:accent1>
      <a:accent2>
        <a:srgbClr val="27C7BD"/>
      </a:accent2>
      <a:accent3>
        <a:srgbClr val="0099E8"/>
      </a:accent3>
      <a:accent4>
        <a:srgbClr val="51B9A3"/>
      </a:accent4>
      <a:accent5>
        <a:srgbClr val="FB8C00"/>
      </a:accent5>
      <a:accent6>
        <a:srgbClr val="FFAE88"/>
      </a:accent6>
      <a:hlink>
        <a:srgbClr val="0277BD"/>
      </a:hlink>
      <a:folHlink>
        <a:srgbClr val="0277B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23429</TotalTime>
  <Words>808</Words>
  <Application>Microsoft Macintosh PowerPoint</Application>
  <PresentationFormat>On-screen Show (4:3)</PresentationFormat>
  <Paragraphs>147</Paragraphs>
  <Slides>22</Slides>
  <Notes>15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Helvetica Neue</vt:lpstr>
      <vt:lpstr>Lato</vt:lpstr>
      <vt:lpstr>Noto Sans Symbols</vt:lpstr>
      <vt:lpstr>Arial</vt:lpstr>
      <vt:lpstr>Vario</vt:lpstr>
      <vt:lpstr>Trading risks</vt:lpstr>
      <vt:lpstr>Abstract</vt:lpstr>
      <vt:lpstr>What is the difference between gambling and insurance?</vt:lpstr>
      <vt:lpstr>It’s a matter of perspective!  Insurance reduces risks. Gambling introduces risk. </vt:lpstr>
      <vt:lpstr>To achieve efficient  Trading of Risks we have to bring insurers and gamblers (investors) around the same table.</vt:lpstr>
      <vt:lpstr>PowerPoint Presentation</vt:lpstr>
      <vt:lpstr>PowerPoint Presentation</vt:lpstr>
      <vt:lpstr>PowerPoint Presentation</vt:lpstr>
      <vt:lpstr>William loses his capital, if his ship doesn’t return.  George looks for attractive investments.</vt:lpstr>
      <vt:lpstr>PowerPoint Presentation</vt:lpstr>
      <vt:lpstr>PowerPoint Presentation</vt:lpstr>
      <vt:lpstr>But the old model is no longer working</vt:lpstr>
      <vt:lpstr>The challenge</vt:lpstr>
      <vt:lpstr>Improve trading of risk</vt:lpstr>
      <vt:lpstr>Insurance risk as an investment tower</vt:lpstr>
      <vt:lpstr>R packages to asses the risk profile</vt:lpstr>
      <vt:lpstr>The challenge</vt:lpstr>
      <vt:lpstr>Combine expert judgment and data</vt:lpstr>
      <vt:lpstr>Benefits of a Bayesian approach</vt:lpstr>
      <vt:lpstr>Better understanding of risk will lead to a transformation in the warehousing of risks</vt:lpstr>
      <vt:lpstr>Conclusions My liability is your asset</vt:lpstr>
      <vt:lpstr>Thank you</vt:lpstr>
    </vt:vector>
  </TitlesOfParts>
  <Manager/>
  <Company/>
  <LinksUpToDate>false</LinksUpToDate>
  <SharedDoc>false</SharedDoc>
  <HyperlinkBase/>
  <HyperlinksChanged>false</HyperlinksChanged>
  <AppVersion>15.0025</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Trading risks -  A perspective from the Lloyd’s marketplace</dc:title>
  <dc:subject/>
  <dc:creator/>
  <cp:keywords/>
  <dc:description/>
  <cp:lastModifiedBy>Markus Gesmann</cp:lastModifiedBy>
  <cp:revision>73</cp:revision>
  <cp:lastPrinted>2016-09-05T07:46:31Z</cp:lastPrinted>
  <dcterms:modified xsi:type="dcterms:W3CDTF">2016-09-09T07:27:59Z</dcterms:modified>
  <cp:category/>
</cp:coreProperties>
</file>